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60" r:id="rId1"/>
    <p:sldMasterId id="2147483686" r:id="rId2"/>
    <p:sldMasterId id="2147483673" r:id="rId3"/>
  </p:sldMasterIdLst>
  <p:notesMasterIdLst>
    <p:notesMasterId r:id="rId34"/>
  </p:notesMasterIdLst>
  <p:handoutMasterIdLst>
    <p:handoutMasterId r:id="rId35"/>
  </p:handoutMasterIdLst>
  <p:sldIdLst>
    <p:sldId id="324" r:id="rId4"/>
    <p:sldId id="296" r:id="rId5"/>
    <p:sldId id="302" r:id="rId6"/>
    <p:sldId id="301" r:id="rId7"/>
    <p:sldId id="303" r:id="rId8"/>
    <p:sldId id="319" r:id="rId9"/>
    <p:sldId id="304" r:id="rId10"/>
    <p:sldId id="305" r:id="rId11"/>
    <p:sldId id="306" r:id="rId12"/>
    <p:sldId id="307" r:id="rId13"/>
    <p:sldId id="308" r:id="rId14"/>
    <p:sldId id="326" r:id="rId15"/>
    <p:sldId id="327" r:id="rId16"/>
    <p:sldId id="315" r:id="rId17"/>
    <p:sldId id="314" r:id="rId18"/>
    <p:sldId id="309" r:id="rId19"/>
    <p:sldId id="316" r:id="rId20"/>
    <p:sldId id="310" r:id="rId21"/>
    <p:sldId id="311" r:id="rId22"/>
    <p:sldId id="312" r:id="rId23"/>
    <p:sldId id="317" r:id="rId24"/>
    <p:sldId id="318" r:id="rId25"/>
    <p:sldId id="323" r:id="rId26"/>
    <p:sldId id="313" r:id="rId27"/>
    <p:sldId id="298" r:id="rId28"/>
    <p:sldId id="320" r:id="rId29"/>
    <p:sldId id="321" r:id="rId30"/>
    <p:sldId id="322" r:id="rId31"/>
    <p:sldId id="300" r:id="rId32"/>
    <p:sldId id="325" r:id="rId33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9900"/>
    <a:srgbClr val="9EBDE2"/>
    <a:srgbClr val="7BA5D7"/>
    <a:srgbClr val="06629A"/>
    <a:srgbClr val="216CC0"/>
    <a:srgbClr val="216CB3"/>
    <a:srgbClr val="087CC0"/>
    <a:srgbClr val="336699"/>
    <a:srgbClr val="3976B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5" autoAdjust="0"/>
    <p:restoredTop sz="88166" autoAdjust="0"/>
  </p:normalViewPr>
  <p:slideViewPr>
    <p:cSldViewPr snapToGrid="0" snapToObjects="1">
      <p:cViewPr>
        <p:scale>
          <a:sx n="120" d="100"/>
          <a:sy n="120" d="100"/>
        </p:scale>
        <p:origin x="-732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8FF9A4A-C598-6D42-9EF8-4D92A0E915FF}" type="datetimeFigureOut">
              <a:rPr lang="en-US" smtClean="0"/>
              <a:pPr/>
              <a:t>3/27/2013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146FEB9-5BE6-2C46-9341-7E121D3EB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2955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D40B01A-69E1-2741-9C6B-9DEFD81A6DC9}" type="datetimeFigureOut">
              <a:rPr lang="en-US" smtClean="0"/>
              <a:pPr/>
              <a:t>3/27/2013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6"/>
            <a:ext cx="297180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FC5A876-3CEA-EC47-A61C-DB5EA4D75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08024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Multi-Tech Systems has a feature</a:t>
            </a:r>
            <a:r>
              <a:rPr lang="en-US" baseline="0" dirty="0" smtClean="0"/>
              <a:t> set to suit any need in any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5A876-3CEA-EC47-A61C-DB5EA4D757B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31448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4034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508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5087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3595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S_PPT_Layout_4x3_blue_TOP_clean_blend_no_logo_2160p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378" y="2449271"/>
            <a:ext cx="7200900" cy="17922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798241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31448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4604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9669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82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82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1678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66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644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266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644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8360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4448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4350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4604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30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93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135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8373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4239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4034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508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5087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3595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S_PPT_Layout_4x3_blue_TOP_clean_blend_no_logo_2160p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378" y="2449271"/>
            <a:ext cx="7200900" cy="17922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798241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1779"/>
            <a:ext cx="1582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l">
              <a:defRPr sz="800">
                <a:solidFill>
                  <a:srgbClr val="216CB2"/>
                </a:solidFill>
              </a:defRPr>
            </a:lvl1pPr>
          </a:lstStyle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671779"/>
            <a:ext cx="4381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>
                <a:solidFill>
                  <a:srgbClr val="378FFA"/>
                </a:solidFill>
              </a:defRPr>
            </a:lvl1pPr>
          </a:lstStyle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500" y="6671779"/>
            <a:ext cx="317500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 b="1">
                <a:solidFill>
                  <a:srgbClr val="77B7FC"/>
                </a:solidFill>
              </a:defRPr>
            </a:lvl1pPr>
          </a:lstStyle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4531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1779"/>
            <a:ext cx="1582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l">
              <a:defRPr sz="800">
                <a:solidFill>
                  <a:srgbClr val="216CB2"/>
                </a:solidFill>
              </a:defRPr>
            </a:lvl1pPr>
          </a:lstStyle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671779"/>
            <a:ext cx="4381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>
                <a:solidFill>
                  <a:srgbClr val="378FFA"/>
                </a:solidFill>
              </a:defRPr>
            </a:lvl1pPr>
          </a:lstStyle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500" y="6671779"/>
            <a:ext cx="317500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 b="1">
                <a:solidFill>
                  <a:srgbClr val="77B7FC"/>
                </a:solidFill>
              </a:defRPr>
            </a:lvl1pPr>
          </a:lstStyle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34064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39324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82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82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8131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66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644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266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644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629401"/>
            <a:ext cx="1582496" cy="22860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4/1/12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6629401"/>
            <a:ext cx="4381496" cy="2285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26500" y="6629401"/>
            <a:ext cx="317500" cy="228602"/>
          </a:xfrm>
          <a:prstGeom prst="rect">
            <a:avLst/>
          </a:prstGeom>
        </p:spPr>
        <p:txBody>
          <a:bodyPr/>
          <a:lstStyle/>
          <a:p>
            <a:fld id="{70F9DE1C-B039-B54C-9657-354FDE466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3608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9669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1101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39374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30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93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135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43948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48674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0490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508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5087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842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S_PPT_Logo_Large_printMatch_180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697" y="2052115"/>
            <a:ext cx="8401050" cy="2968371"/>
          </a:xfrm>
          <a:prstGeom prst="rect">
            <a:avLst/>
          </a:prstGeom>
        </p:spPr>
      </p:pic>
      <p:pic>
        <p:nvPicPr>
          <p:cNvPr id="8" name="Picture 7" descr="MTS_PPT_Layout_4x3_blue_TOP_clean_blend_no_logo_2160px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2043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82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82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1678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66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644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266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644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8360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4448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4350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30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93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135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8373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4239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779"/>
            <a:ext cx="9144000" cy="6096000"/>
          </a:xfrm>
          <a:prstGeom prst="rect">
            <a:avLst/>
          </a:prstGeom>
        </p:spPr>
      </p:pic>
      <p:pic>
        <p:nvPicPr>
          <p:cNvPr id="17" name="Picture 16" descr="MTS_PPT_Layout_4x3_blue_TOP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8" name="Picture 17" descr="MTS_PPT_Layout_4x3_blue_BOTTOM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77001"/>
            <a:ext cx="9144000" cy="381000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1779"/>
            <a:ext cx="1582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l">
              <a:defRPr sz="800">
                <a:solidFill>
                  <a:srgbClr val="216CB2"/>
                </a:solidFill>
              </a:defRPr>
            </a:lvl1pPr>
          </a:lstStyle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671779"/>
            <a:ext cx="4381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>
                <a:solidFill>
                  <a:srgbClr val="378FFA"/>
                </a:solidFill>
              </a:defRPr>
            </a:lvl1pPr>
          </a:lstStyle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500" y="6671779"/>
            <a:ext cx="317500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 b="1">
                <a:solidFill>
                  <a:srgbClr val="77B7FC"/>
                </a:solidFill>
              </a:defRPr>
            </a:lvl1pPr>
          </a:lstStyle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72039"/>
            <a:ext cx="8229600" cy="1143000"/>
          </a:xfrm>
          <a:prstGeom prst="rect">
            <a:avLst/>
          </a:prstGeom>
        </p:spPr>
        <p:txBody>
          <a:bodyPr vert="horz" lIns="76200" tIns="38100" rIns="76200" bIns="38100" rtlCol="0" anchor="t">
            <a:normAutofi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w="12700" h="5080"/>
              <a:extrusionClr>
                <a:srgbClr val="77B7FC"/>
              </a:extrusionClr>
              <a:contourClr>
                <a:srgbClr val="216CB2"/>
              </a:contourClr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8273"/>
            <a:ext cx="8229600" cy="4525963"/>
          </a:xfrm>
          <a:prstGeom prst="rect">
            <a:avLst/>
          </a:prstGeom>
        </p:spPr>
        <p:txBody>
          <a:bodyPr vert="horz" lIns="165100" tIns="38100" rIns="76200" bIns="381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911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rgbClr val="3976BD"/>
          </a:solidFill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7"/>
        </a:buBlip>
        <a:defRPr sz="32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7"/>
        </a:buBlip>
        <a:defRPr sz="28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7"/>
        </a:buBlip>
        <a:defRPr sz="24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7"/>
        </a:buBlip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7"/>
        </a:buBlip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TS_PPT_Layout_4x3_blue_TOP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8" name="Picture 17" descr="MTS_PPT_Layout_4x3_blue_BOTTOM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477001"/>
            <a:ext cx="9144000" cy="381000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1779"/>
            <a:ext cx="1582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l">
              <a:defRPr sz="800">
                <a:solidFill>
                  <a:srgbClr val="216CB2"/>
                </a:solidFill>
              </a:defRPr>
            </a:lvl1pPr>
          </a:lstStyle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671779"/>
            <a:ext cx="4381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>
                <a:solidFill>
                  <a:srgbClr val="378FFA"/>
                </a:solidFill>
              </a:defRPr>
            </a:lvl1pPr>
          </a:lstStyle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500" y="6671779"/>
            <a:ext cx="317500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 b="1">
                <a:solidFill>
                  <a:srgbClr val="77B7FC"/>
                </a:solidFill>
              </a:defRPr>
            </a:lvl1pPr>
          </a:lstStyle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72039"/>
            <a:ext cx="8229600" cy="1143000"/>
          </a:xfrm>
          <a:prstGeom prst="rect">
            <a:avLst/>
          </a:prstGeom>
        </p:spPr>
        <p:txBody>
          <a:bodyPr vert="horz" lIns="76200" tIns="38100" rIns="76200" bIns="38100" rtlCol="0" anchor="t">
            <a:normAutofi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w="12700" h="5080"/>
              <a:extrusionClr>
                <a:srgbClr val="77B7FC"/>
              </a:extrusionClr>
              <a:contourClr>
                <a:srgbClr val="216CB2"/>
              </a:contourClr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8273"/>
            <a:ext cx="8229600" cy="4525963"/>
          </a:xfrm>
          <a:prstGeom prst="rect">
            <a:avLst/>
          </a:prstGeom>
        </p:spPr>
        <p:txBody>
          <a:bodyPr vert="horz" lIns="165100" tIns="38100" rIns="76200" bIns="381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911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rgbClr val="3976BD"/>
          </a:solidFill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6"/>
        </a:buBlip>
        <a:defRPr sz="32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6"/>
        </a:buBlip>
        <a:defRPr sz="28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6"/>
        </a:buBlip>
        <a:defRPr sz="24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6"/>
        </a:buBlip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6"/>
        </a:buBlip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6629A"/>
            </a:gs>
            <a:gs pos="90000">
              <a:srgbClr val="0000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TS_PPT_Layout_4x3_15x15_GRID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MTS_PPT_Layout_4x3_blue_TOP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9" name="Picture 18" descr="MTS_PPT_Layout_4x3_blue_BOTTOM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477001"/>
            <a:ext cx="9144000" cy="381000"/>
          </a:xfrm>
          <a:prstGeom prst="rect">
            <a:avLst/>
          </a:prstGeom>
        </p:spPr>
      </p:pic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1779"/>
            <a:ext cx="1582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l">
              <a:defRPr sz="800">
                <a:solidFill>
                  <a:srgbClr val="216CB2"/>
                </a:solidFill>
              </a:defRPr>
            </a:lvl1pPr>
          </a:lstStyle>
          <a:p>
            <a:r>
              <a:rPr lang="en-US" smtClean="0"/>
              <a:t>4/1/12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671779"/>
            <a:ext cx="4381496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>
                <a:solidFill>
                  <a:srgbClr val="378FFA"/>
                </a:solidFill>
              </a:defRPr>
            </a:lvl1pPr>
          </a:lstStyle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6500" y="6671779"/>
            <a:ext cx="317500" cy="186221"/>
          </a:xfrm>
          <a:prstGeom prst="rect">
            <a:avLst/>
          </a:prstGeom>
        </p:spPr>
        <p:txBody>
          <a:bodyPr vert="horz" lIns="91440" tIns="25400" rIns="91440" bIns="45720" rtlCol="0" anchor="ctr"/>
          <a:lstStyle>
            <a:lvl1pPr algn="r">
              <a:defRPr sz="800" b="1">
                <a:solidFill>
                  <a:srgbClr val="77B7FC"/>
                </a:solidFill>
              </a:defRPr>
            </a:lvl1pPr>
          </a:lstStyle>
          <a:p>
            <a:fld id="{237E9CA6-D493-BF43-A3F3-6B4A156F2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72039"/>
            <a:ext cx="8229600" cy="1143000"/>
          </a:xfrm>
          <a:prstGeom prst="rect">
            <a:avLst/>
          </a:prstGeom>
        </p:spPr>
        <p:txBody>
          <a:bodyPr vert="horz" lIns="76200" tIns="38100" rIns="76200" bIns="38100" rtlCol="0" anchor="t">
            <a:normAutofi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w="12700" h="5080"/>
              <a:extrusionClr>
                <a:srgbClr val="77B7FC"/>
              </a:extrusionClr>
              <a:contourClr>
                <a:srgbClr val="216CB2"/>
              </a:contourClr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28273"/>
            <a:ext cx="8229600" cy="4525963"/>
          </a:xfrm>
          <a:prstGeom prst="rect">
            <a:avLst/>
          </a:prstGeom>
        </p:spPr>
        <p:txBody>
          <a:bodyPr vert="horz" lIns="165100" tIns="38100" rIns="76200" bIns="381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552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9" r:id="rId1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rgbClr val="3976BD"/>
          </a:solidFill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8"/>
        </a:buBlip>
        <a:defRPr sz="32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8"/>
        </a:buBlip>
        <a:defRPr sz="28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8"/>
        </a:buBlip>
        <a:defRPr sz="24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8"/>
        </a:buBlip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ts val="1000"/>
        </a:spcBef>
        <a:buSzPct val="70000"/>
        <a:buFontTx/>
        <a:buBlip>
          <a:blip r:embed="rId18"/>
        </a:buBlip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o-control.com/index.aspx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hyperlink" Target="http://www.coulombtechnologie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-lon.net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jpeg"/><Relationship Id="rId26" Type="http://schemas.openxmlformats.org/officeDocument/2006/relationships/image" Target="../media/image83.jpe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34" Type="http://schemas.openxmlformats.org/officeDocument/2006/relationships/image" Target="../media/image90.gif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89.jpe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jpeg"/><Relationship Id="rId36" Type="http://schemas.openxmlformats.org/officeDocument/2006/relationships/image" Target="../media/image92.jpe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7.gif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jpeg"/><Relationship Id="rId27" Type="http://schemas.openxmlformats.org/officeDocument/2006/relationships/image" Target="../media/image84.jpeg"/><Relationship Id="rId30" Type="http://schemas.openxmlformats.org/officeDocument/2006/relationships/hyperlink" Target="http://www.rainbird.com/index.htm" TargetMode="External"/><Relationship Id="rId35" Type="http://schemas.openxmlformats.org/officeDocument/2006/relationships/image" Target="../media/image9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29908" y="6671779"/>
            <a:ext cx="4614092" cy="186221"/>
          </a:xfrm>
        </p:spPr>
        <p:txBody>
          <a:bodyPr/>
          <a:lstStyle/>
          <a:p>
            <a:r>
              <a:rPr lang="en-US" dirty="0" smtClean="0"/>
              <a:t>Proprietary &amp; Confidential  |  © 2012 Multi-Tech Systems, Inc. All rights reserved.</a:t>
            </a:r>
            <a:endParaRPr lang="en-US" dirty="0"/>
          </a:p>
        </p:txBody>
      </p:sp>
      <p:grpSp>
        <p:nvGrpSpPr>
          <p:cNvPr id="2" name="Group 70"/>
          <p:cNvGrpSpPr/>
          <p:nvPr/>
        </p:nvGrpSpPr>
        <p:grpSpPr>
          <a:xfrm>
            <a:off x="6933628" y="1479083"/>
            <a:ext cx="2024735" cy="4736507"/>
            <a:chOff x="6970800" y="1322321"/>
            <a:chExt cx="2024735" cy="4736507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80 Pin</a:t>
              </a:r>
            </a:p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B2B</a:t>
              </a:r>
            </a:p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Connector</a:t>
              </a:r>
              <a:endParaRPr lang="en-US" sz="16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Open source </a:t>
              </a:r>
              <a:br>
                <a:rPr lang="en-US" sz="1300" dirty="0" smtClean="0"/>
              </a:br>
              <a:r>
                <a:rPr lang="en-US" sz="1300" dirty="0" smtClean="0"/>
                <a:t>Linux platform</a:t>
              </a:r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400 MHz </a:t>
              </a:r>
              <a:br>
                <a:rPr lang="en-US" sz="1300" dirty="0" smtClean="0"/>
              </a:br>
              <a:r>
                <a:rPr lang="en-US" sz="1300" dirty="0" smtClean="0"/>
                <a:t>ARM9™ CPU</a:t>
              </a:r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256 MB NAND flash and </a:t>
              </a:r>
              <a:br>
                <a:rPr lang="en-US" sz="1300" dirty="0" smtClean="0"/>
              </a:br>
              <a:r>
                <a:rPr lang="en-US" sz="1300" dirty="0" smtClean="0"/>
                <a:t>64 MB SDRAM</a:t>
              </a:r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Multiple interfaces available (serial, USB host and device, Ethernet and more)</a:t>
              </a:r>
            </a:p>
          </p:txBody>
        </p:sp>
        <p:sp>
          <p:nvSpPr>
            <p:cNvPr id="11" name="Title 9"/>
            <p:cNvSpPr txBox="1">
              <a:spLocks/>
            </p:cNvSpPr>
            <p:nvPr/>
          </p:nvSpPr>
          <p:spPr>
            <a:xfrm rot="16200000">
              <a:off x="5452425" y="3945091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MultiConnect</a:t>
              </a:r>
              <a:r>
                <a:rPr lang="en-US" sz="2400" baseline="30000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™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OCG-E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70"/>
          <p:cNvGrpSpPr/>
          <p:nvPr/>
        </p:nvGrpSpPr>
        <p:grpSpPr>
          <a:xfrm>
            <a:off x="2505173" y="1479083"/>
            <a:ext cx="2024735" cy="4736507"/>
            <a:chOff x="6970800" y="1322321"/>
            <a:chExt cx="2024735" cy="4736507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  <a:t>PCI</a:t>
              </a:r>
              <a:b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  <a:t>Express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  <a:t>Mini Card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err="1" smtClean="0"/>
                <a:t>Penta</a:t>
              </a:r>
              <a:r>
                <a:rPr lang="en-US" sz="1300" dirty="0" smtClean="0"/>
                <a:t>-band HSPA+, </a:t>
              </a:r>
              <a:br>
                <a:rPr lang="en-US" sz="1300" dirty="0" smtClean="0"/>
              </a:br>
              <a:r>
                <a:rPr lang="en-US" sz="1300" dirty="0" smtClean="0"/>
                <a:t>EV-DO Rev A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AT command compatible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Models with </a:t>
              </a:r>
              <a:br>
                <a:rPr lang="en-US" sz="1300" dirty="0" smtClean="0"/>
              </a:br>
              <a:r>
                <a:rPr lang="en-US" sz="1300" dirty="0" smtClean="0"/>
                <a:t>GPS, Wi-Fi®/</a:t>
              </a:r>
              <a:br>
                <a:rPr lang="en-US" sz="1300" dirty="0" smtClean="0"/>
              </a:br>
              <a:r>
                <a:rPr lang="en-US" sz="1300" dirty="0" smtClean="0"/>
                <a:t>Bluetooth®, </a:t>
              </a:r>
              <a:br>
                <a:rPr lang="en-US" sz="1300" dirty="0" smtClean="0"/>
              </a:br>
              <a:r>
                <a:rPr lang="en-US" sz="1300" dirty="0" smtClean="0"/>
                <a:t>digital voice </a:t>
              </a:r>
              <a:br>
                <a:rPr lang="en-US" sz="1300" dirty="0" smtClean="0"/>
              </a:br>
              <a:r>
                <a:rPr lang="en-US" sz="1300" dirty="0" smtClean="0"/>
                <a:t>and USB 2.0 </a:t>
              </a:r>
              <a:r>
                <a:rPr lang="en-US" sz="1300" dirty="0" smtClean="0"/>
                <a:t>HS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Available soon</a:t>
              </a:r>
              <a:endParaRPr lang="en-US" sz="1300" dirty="0"/>
            </a:p>
          </p:txBody>
        </p:sp>
        <p:sp>
          <p:nvSpPr>
            <p:cNvPr id="17" name="Title 9"/>
            <p:cNvSpPr txBox="1">
              <a:spLocks/>
            </p:cNvSpPr>
            <p:nvPr/>
          </p:nvSpPr>
          <p:spPr>
            <a:xfrm rot="16200000">
              <a:off x="5452425" y="3945091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MultiConnect</a:t>
              </a:r>
              <a:r>
                <a:rPr lang="en-US" sz="2400" baseline="30000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™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PCIe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70"/>
          <p:cNvGrpSpPr/>
          <p:nvPr/>
        </p:nvGrpSpPr>
        <p:grpSpPr>
          <a:xfrm>
            <a:off x="4719400" y="1479083"/>
            <a:ext cx="2024735" cy="4736507"/>
            <a:chOff x="6970800" y="1322321"/>
            <a:chExt cx="2024735" cy="4736507"/>
          </a:xfrm>
        </p:grpSpPr>
        <p:sp>
          <p:nvSpPr>
            <p:cNvPr id="20" name="Round Diagonal Corner Rectangle 19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4 Pin</a:t>
              </a:r>
            </a:p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USB</a:t>
              </a:r>
            </a:p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Header</a:t>
              </a:r>
              <a:endParaRPr lang="en-US" sz="16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No board spin necessary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Multiple technologies available in same form factor </a:t>
              </a:r>
              <a:br>
                <a:rPr lang="en-US" sz="1300" dirty="0" smtClean="0"/>
              </a:br>
              <a:r>
                <a:rPr lang="en-US" sz="1300" dirty="0" smtClean="0"/>
                <a:t>(GPRS, 1xRTT, HSPA, </a:t>
              </a:r>
              <a:r>
                <a:rPr lang="en-US" sz="1300" dirty="0" smtClean="0"/>
                <a:t>EV-DO)</a:t>
              </a: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Easy migration </a:t>
              </a:r>
              <a:br>
                <a:rPr lang="en-US" sz="1300" dirty="0" smtClean="0"/>
              </a:br>
              <a:r>
                <a:rPr lang="en-US" sz="1300" dirty="0" smtClean="0"/>
                <a:t>to future technologies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Driver supported</a:t>
              </a:r>
              <a:endParaRPr lang="en-US" sz="1300" dirty="0"/>
            </a:p>
          </p:txBody>
        </p:sp>
        <p:sp>
          <p:nvSpPr>
            <p:cNvPr id="23" name="Title 9"/>
            <p:cNvSpPr txBox="1">
              <a:spLocks/>
            </p:cNvSpPr>
            <p:nvPr/>
          </p:nvSpPr>
          <p:spPr>
            <a:xfrm rot="16200000">
              <a:off x="5452425" y="3945091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QuickCarrier</a:t>
              </a:r>
              <a:r>
                <a:rPr lang="en-US" sz="2400" baseline="30000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™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USB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70"/>
          <p:cNvGrpSpPr/>
          <p:nvPr/>
        </p:nvGrpSpPr>
        <p:grpSpPr>
          <a:xfrm>
            <a:off x="290946" y="1479083"/>
            <a:ext cx="2024735" cy="4736507"/>
            <a:chOff x="6970800" y="1322321"/>
            <a:chExt cx="2024735" cy="4736507"/>
          </a:xfrm>
        </p:grpSpPr>
        <p:sp>
          <p:nvSpPr>
            <p:cNvPr id="26" name="Round Diagonal Corner Rectangle 25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Universal </a:t>
              </a:r>
              <a:b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</a:b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Socket </a:t>
              </a:r>
              <a:b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</a:b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Footprint</a:t>
              </a:r>
              <a:endParaRPr lang="en-US" sz="16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Multiple technologies available in same form factor </a:t>
              </a:r>
              <a:br>
                <a:rPr lang="en-US" sz="1300" dirty="0" smtClean="0"/>
              </a:br>
              <a:r>
                <a:rPr lang="en-US" sz="1300" dirty="0" smtClean="0"/>
                <a:t>(GPRS, 1xRTT, HSPA, </a:t>
              </a:r>
              <a:r>
                <a:rPr lang="en-US" sz="1300" dirty="0" smtClean="0"/>
                <a:t>EV-DO)</a:t>
              </a: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Pin-out compatible </a:t>
              </a:r>
              <a:br>
                <a:rPr lang="en-US" sz="1300" dirty="0" smtClean="0"/>
              </a:br>
              <a:r>
                <a:rPr lang="en-US" sz="1300" dirty="0" smtClean="0"/>
                <a:t>for future migrations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AT command interface</a:t>
              </a:r>
              <a:endParaRPr lang="en-US" sz="1300" dirty="0"/>
            </a:p>
          </p:txBody>
        </p:sp>
        <p:sp>
          <p:nvSpPr>
            <p:cNvPr id="29" name="Title 9"/>
            <p:cNvSpPr txBox="1">
              <a:spLocks/>
            </p:cNvSpPr>
            <p:nvPr/>
          </p:nvSpPr>
          <p:spPr>
            <a:xfrm rot="16200000">
              <a:off x="5452425" y="3945091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SocketModem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®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itle 9"/>
          <p:cNvSpPr>
            <a:spLocks noGrp="1"/>
          </p:cNvSpPr>
          <p:nvPr>
            <p:ph type="title"/>
          </p:nvPr>
        </p:nvSpPr>
        <p:spPr>
          <a:xfrm>
            <a:off x="548640" y="661638"/>
            <a:ext cx="8639964" cy="742457"/>
          </a:xfrm>
        </p:spPr>
        <p:txBody>
          <a:bodyPr>
            <a:noAutofit/>
          </a:bodyPr>
          <a:lstStyle/>
          <a:p>
            <a:pPr>
              <a:lnSpc>
                <a:spcPct val="65000"/>
              </a:lnSpc>
            </a:pPr>
            <a:r>
              <a:rPr lang="en-US" sz="2800" dirty="0" smtClean="0"/>
              <a:t>Embedded Solutions To Meet Any Need</a:t>
            </a:r>
            <a:br>
              <a:rPr lang="en-US" sz="2800" dirty="0" smtClean="0"/>
            </a:b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Approved by </a:t>
            </a: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carriers </a:t>
            </a: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as end devices</a:t>
            </a:r>
            <a:endParaRPr lang="en-US" sz="1800" b="0" i="1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34" name="Picture 33" descr="MTS_CAD_Embedded_Connector_MultiConnect_PCIe_Render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47" y="1785132"/>
            <a:ext cx="2590855" cy="25908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5" name="Picture 34" descr="MTS_CAD_Embedded_Connector_MultiConnect_PCIe_Render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20" y="1998234"/>
            <a:ext cx="2098638" cy="2098638"/>
          </a:xfrm>
          <a:prstGeom prst="rect">
            <a:avLst/>
          </a:prstGeom>
        </p:spPr>
      </p:pic>
      <p:pic>
        <p:nvPicPr>
          <p:cNvPr id="36" name="Picture 35" descr="MTS_CAD_Embedded_Connector_MultiConnect_PCIe_Render_0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348" y="1493951"/>
            <a:ext cx="2693796" cy="2693796"/>
          </a:xfrm>
          <a:prstGeom prst="rect">
            <a:avLst/>
          </a:prstGeom>
        </p:spPr>
      </p:pic>
      <p:pic>
        <p:nvPicPr>
          <p:cNvPr id="37" name="Picture 36" descr="Socke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916" y="1755396"/>
            <a:ext cx="2628025" cy="262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7214" y="6671779"/>
            <a:ext cx="5096786" cy="186221"/>
          </a:xfrm>
        </p:spPr>
        <p:txBody>
          <a:bodyPr/>
          <a:lstStyle/>
          <a:p>
            <a:r>
              <a:rPr lang="en-US" dirty="0" smtClean="0"/>
              <a:t>Proprietary &amp; Confidential  |  © 2012 </a:t>
            </a:r>
            <a:r>
              <a:rPr lang="en-US" dirty="0" smtClean="0"/>
              <a:t>Multi-Tech Systems</a:t>
            </a:r>
            <a:r>
              <a:rPr lang="en-US" dirty="0" smtClean="0"/>
              <a:t>, Inc. All rights reserved.</a:t>
            </a:r>
            <a:endParaRPr lang="en-US" dirty="0"/>
          </a:p>
        </p:txBody>
      </p:sp>
      <p:grpSp>
        <p:nvGrpSpPr>
          <p:cNvPr id="2" name="Group 70"/>
          <p:cNvGrpSpPr/>
          <p:nvPr/>
        </p:nvGrpSpPr>
        <p:grpSpPr>
          <a:xfrm>
            <a:off x="6933628" y="1479083"/>
            <a:ext cx="2024735" cy="4736507"/>
            <a:chOff x="6970800" y="1322321"/>
            <a:chExt cx="2024735" cy="4736507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Cellular Dongle</a:t>
              </a:r>
              <a:endParaRPr lang="en-US" sz="16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err="1" smtClean="0"/>
                <a:t>Penta</a:t>
              </a:r>
              <a:r>
                <a:rPr lang="en-US" sz="1300" dirty="0" smtClean="0"/>
                <a:t>-band HSPA+ or EV-DO Rev A</a:t>
              </a:r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Designed and built for OEM quality M2M connectivity</a:t>
              </a:r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USB </a:t>
              </a:r>
              <a:r>
                <a:rPr lang="en-US" sz="1300" dirty="0" smtClean="0"/>
                <a:t>powered</a:t>
              </a:r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Available soon</a:t>
              </a:r>
              <a:endParaRPr lang="en-US" sz="1300" dirty="0" smtClean="0"/>
            </a:p>
            <a:p>
              <a:pPr marL="91440" indent="-91440">
                <a:lnSpc>
                  <a:spcPct val="75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endParaRPr lang="en-US" sz="1300" dirty="0" smtClean="0"/>
            </a:p>
          </p:txBody>
        </p:sp>
        <p:sp>
          <p:nvSpPr>
            <p:cNvPr id="11" name="Title 9"/>
            <p:cNvSpPr txBox="1">
              <a:spLocks/>
            </p:cNvSpPr>
            <p:nvPr/>
          </p:nvSpPr>
          <p:spPr>
            <a:xfrm rot="16200000">
              <a:off x="5452425" y="3992797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MultiConnect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™ USB-D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70"/>
          <p:cNvGrpSpPr/>
          <p:nvPr/>
        </p:nvGrpSpPr>
        <p:grpSpPr>
          <a:xfrm>
            <a:off x="2505173" y="1479083"/>
            <a:ext cx="2024735" cy="4736507"/>
            <a:chOff x="6970800" y="1322321"/>
            <a:chExt cx="2024735" cy="4736507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  <a:t>Routers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2G and 3G, GSM and CDMA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err="1" smtClean="0"/>
                <a:t>Penta</a:t>
              </a:r>
              <a:r>
                <a:rPr lang="en-US" sz="1300" dirty="0" smtClean="0"/>
                <a:t>-band HSPA+ or EV-DO Rev A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Ethernet and Serial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Optional </a:t>
              </a:r>
              <a:r>
                <a:rPr lang="en-US" sz="1300" dirty="0" smtClean="0"/>
                <a:t>GPS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Coming soon:   </a:t>
              </a:r>
              <a:r>
                <a:rPr lang="en-US" sz="1300" dirty="0" smtClean="0"/>
                <a:t>Wi-Fi</a:t>
              </a:r>
              <a:r>
                <a:rPr lang="en-US" sz="1300" dirty="0" smtClean="0"/>
                <a:t>®/Bluetooth</a:t>
              </a:r>
              <a:r>
                <a:rPr lang="en-US" sz="1300" dirty="0" smtClean="0"/>
                <a:t>®</a:t>
              </a:r>
              <a:endParaRPr lang="en-US" sz="1300" dirty="0" smtClean="0"/>
            </a:p>
          </p:txBody>
        </p:sp>
        <p:sp>
          <p:nvSpPr>
            <p:cNvPr id="17" name="Title 9"/>
            <p:cNvSpPr txBox="1">
              <a:spLocks/>
            </p:cNvSpPr>
            <p:nvPr/>
          </p:nvSpPr>
          <p:spPr>
            <a:xfrm rot="16200000">
              <a:off x="5452425" y="3992797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MultiModem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®</a:t>
              </a:r>
              <a:r>
                <a:rPr lang="en-US" sz="10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 </a:t>
              </a: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rCell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70"/>
          <p:cNvGrpSpPr/>
          <p:nvPr/>
        </p:nvGrpSpPr>
        <p:grpSpPr>
          <a:xfrm>
            <a:off x="4719400" y="1479083"/>
            <a:ext cx="2096294" cy="4736507"/>
            <a:chOff x="6970800" y="1322321"/>
            <a:chExt cx="2096294" cy="4736507"/>
          </a:xfrm>
        </p:grpSpPr>
        <p:sp>
          <p:nvSpPr>
            <p:cNvPr id="20" name="Round Diagonal Corner Rectangle 19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9"/>
            <p:cNvSpPr txBox="1">
              <a:spLocks/>
            </p:cNvSpPr>
            <p:nvPr/>
          </p:nvSpPr>
          <p:spPr>
            <a:xfrm>
              <a:off x="7825262" y="1464822"/>
              <a:ext cx="1241832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Intelligent</a:t>
              </a:r>
            </a:p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&amp; Standard Modems</a:t>
              </a:r>
              <a:endParaRPr lang="en-US" sz="16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2G and 3G, GSM and CDMA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err="1" smtClean="0"/>
                <a:t>Penta</a:t>
              </a:r>
              <a:r>
                <a:rPr lang="en-US" sz="1300" dirty="0" smtClean="0"/>
                <a:t>-band HSPA+ or EV-DO Rev A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Serial and/or USB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Intelligent models feature Universal IP stack , GPIO and optional GPS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endParaRPr lang="en-US" sz="1300" dirty="0"/>
            </a:p>
          </p:txBody>
        </p:sp>
        <p:sp>
          <p:nvSpPr>
            <p:cNvPr id="23" name="Title 9"/>
            <p:cNvSpPr txBox="1">
              <a:spLocks/>
            </p:cNvSpPr>
            <p:nvPr/>
          </p:nvSpPr>
          <p:spPr>
            <a:xfrm rot="16200000">
              <a:off x="5452425" y="4000748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0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MultiModem</a:t>
              </a:r>
              <a:r>
                <a:rPr lang="en-US" sz="20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®  </a:t>
              </a:r>
              <a:r>
                <a:rPr lang="en-US" sz="20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iCell</a:t>
              </a:r>
              <a:r>
                <a:rPr lang="en-US" sz="20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&amp; Cell</a:t>
              </a:r>
              <a:endParaRPr lang="en-US" sz="20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70"/>
          <p:cNvGrpSpPr/>
          <p:nvPr/>
        </p:nvGrpSpPr>
        <p:grpSpPr>
          <a:xfrm>
            <a:off x="290946" y="1479083"/>
            <a:ext cx="2024735" cy="4736507"/>
            <a:chOff x="6970800" y="1322321"/>
            <a:chExt cx="2024735" cy="4736507"/>
          </a:xfrm>
        </p:grpSpPr>
        <p:sp>
          <p:nvSpPr>
            <p:cNvPr id="26" name="Round Diagonal Corner Rectangle 25"/>
            <p:cNvSpPr/>
            <p:nvPr/>
          </p:nvSpPr>
          <p:spPr>
            <a:xfrm>
              <a:off x="6970800" y="1322321"/>
              <a:ext cx="2024733" cy="4736507"/>
            </a:xfrm>
            <a:prstGeom prst="round2DiagRect">
              <a:avLst>
                <a:gd name="adj1" fmla="val 50000"/>
                <a:gd name="adj2" fmla="val 7038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38100" h="254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itle 9"/>
            <p:cNvSpPr txBox="1">
              <a:spLocks/>
            </p:cNvSpPr>
            <p:nvPr/>
          </p:nvSpPr>
          <p:spPr>
            <a:xfrm>
              <a:off x="7932701" y="1464822"/>
              <a:ext cx="1062834" cy="930654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16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Gateways</a:t>
              </a:r>
              <a:endParaRPr lang="en-US" sz="16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451745" y="2222810"/>
              <a:ext cx="1543789" cy="38360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35000">
                  <a:srgbClr val="00B0F0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r>
                <a:rPr lang="en-US" sz="1300" dirty="0" smtClean="0"/>
                <a:t/>
              </a:r>
              <a:br>
                <a:rPr lang="en-US" sz="1300" dirty="0" smtClean="0"/>
              </a:br>
              <a:endParaRPr lang="en-US" sz="1300" dirty="0" smtClean="0"/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err="1" smtClean="0"/>
                <a:t>Penta</a:t>
              </a:r>
              <a:r>
                <a:rPr lang="en-US" sz="1300" dirty="0" smtClean="0"/>
                <a:t>-band HSPA+ or EV-DO Rev A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Application-ready hardware platform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Linux development environment</a:t>
              </a:r>
            </a:p>
            <a:p>
              <a:pPr marL="91440" indent="-91440">
                <a:lnSpc>
                  <a:spcPct val="80000"/>
                </a:lnSpc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1300" dirty="0" smtClean="0"/>
                <a:t>Serial, USB, multiple Ethernet ports and GPIO </a:t>
              </a:r>
            </a:p>
          </p:txBody>
        </p:sp>
        <p:sp>
          <p:nvSpPr>
            <p:cNvPr id="29" name="Title 9"/>
            <p:cNvSpPr txBox="1">
              <a:spLocks/>
            </p:cNvSpPr>
            <p:nvPr/>
          </p:nvSpPr>
          <p:spPr>
            <a:xfrm rot="16200000">
              <a:off x="5452425" y="3992797"/>
              <a:ext cx="3636457" cy="457199"/>
            </a:xfrm>
            <a:prstGeom prst="rect">
              <a:avLst/>
            </a:prstGeom>
          </p:spPr>
          <p:txBody>
            <a:bodyPr vert="horz" lIns="76200" tIns="38100" rIns="76200" bIns="38100" rtlCol="0" anchor="t">
              <a:noAutofit/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w="12700" h="5080"/>
                <a:extrusionClr>
                  <a:srgbClr val="77B7FC"/>
                </a:extrusionClr>
                <a:contourClr>
                  <a:srgbClr val="216CB2"/>
                </a:contourClr>
              </a:sp3d>
            </a:bodyPr>
            <a:lstStyle/>
            <a:p>
              <a:pPr lvl="0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dirty="0" err="1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MultiConnect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™</a:t>
              </a:r>
              <a:r>
                <a:rPr lang="en-US" sz="10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 </a:t>
              </a:r>
              <a:r>
                <a:rPr lang="en-US" sz="2400" b="1" dirty="0" smtClean="0">
                  <a:solidFill>
                    <a:srgbClr val="3976BD"/>
                  </a:solidFill>
                  <a:effectLst>
                    <a:outerShdw blurRad="25400" dist="12700" dir="2700000" algn="tl" rotWithShape="0">
                      <a:prstClr val="black">
                        <a:alpha val="20000"/>
                      </a:prstClr>
                    </a:outerShdw>
                  </a:effectLst>
                </a:rPr>
                <a:t>OCG-D</a:t>
              </a:r>
              <a:endParaRPr lang="en-US" sz="2400" b="1" dirty="0"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071790" y="2036423"/>
              <a:ext cx="1227654" cy="12276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50800" dist="50800" dir="12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itle 9"/>
          <p:cNvSpPr>
            <a:spLocks noGrp="1"/>
          </p:cNvSpPr>
          <p:nvPr>
            <p:ph type="title"/>
          </p:nvPr>
        </p:nvSpPr>
        <p:spPr>
          <a:xfrm>
            <a:off x="391936" y="661638"/>
            <a:ext cx="8796668" cy="742457"/>
          </a:xfrm>
        </p:spPr>
        <p:txBody>
          <a:bodyPr>
            <a:noAutofit/>
          </a:bodyPr>
          <a:lstStyle/>
          <a:p>
            <a:pPr>
              <a:lnSpc>
                <a:spcPct val="65000"/>
              </a:lnSpc>
            </a:pPr>
            <a:r>
              <a:rPr lang="en-US" sz="2800" dirty="0" smtClean="0"/>
              <a:t>External Devices</a:t>
            </a:r>
            <a:br>
              <a:rPr lang="en-US" sz="2800" dirty="0" smtClean="0"/>
            </a:b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Reliable and long-lasting solutions</a:t>
            </a:r>
            <a:endParaRPr lang="en-US" sz="1800" b="0" i="1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38" name="Picture 37" descr="Sock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112" y="2451131"/>
            <a:ext cx="1737531" cy="1128499"/>
          </a:xfrm>
          <a:prstGeom prst="rect">
            <a:avLst/>
          </a:prstGeom>
        </p:spPr>
      </p:pic>
      <p:pic>
        <p:nvPicPr>
          <p:cNvPr id="34" name="Picture 33" descr="MTS_CAD_Embedded_Connector_MultiConnect_PCIe_Render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39" y="2223448"/>
            <a:ext cx="1712043" cy="94981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6163" y="2347768"/>
            <a:ext cx="1965837" cy="8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0650" y="2346841"/>
            <a:ext cx="1685775" cy="82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33376" y="1571625"/>
          <a:ext cx="4314824" cy="47202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GATEWAY</a:t>
                      </a:r>
                    </a:p>
                    <a:p>
                      <a:endParaRPr lang="en-US" sz="2000" b="1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endParaRPr lang="en-US" sz="2000" b="1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1200" b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80 pin Board to Board connector</a:t>
                      </a:r>
                      <a:endParaRPr lang="en-US" sz="1200" b="0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MultiConnect</a:t>
                      </a:r>
                      <a:r>
                        <a:rPr lang="en-US" sz="160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™ OCG-E</a:t>
                      </a:r>
                      <a:r>
                        <a:rPr lang="en-US" sz="160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    Open Communications Gateway - Embedded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Open</a:t>
                      </a:r>
                      <a:r>
                        <a:rPr lang="en-US" sz="16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Embedded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Linux Development Environment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GPS, optional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8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MODEM</a:t>
                      </a:r>
                    </a:p>
                    <a:p>
                      <a:endParaRPr lang="en-US" sz="2000" b="1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endParaRPr lang="en-US" sz="2000" b="1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Universal</a:t>
                      </a:r>
                      <a:r>
                        <a:rPr lang="en-US" sz="1200" b="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 Socket</a:t>
                      </a:r>
                      <a:endParaRPr lang="en-US" sz="1200" b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SocketModem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</a:t>
                      </a: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iCell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 Intelligent Embedded Cellular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Serial and USB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GPS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GPIO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8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STANDARD MODEM</a:t>
                      </a:r>
                      <a:endParaRPr lang="en-US" sz="3600" b="1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Universal</a:t>
                      </a:r>
                      <a:r>
                        <a:rPr lang="en-US" sz="1200" b="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 Socket</a:t>
                      </a:r>
                      <a:endParaRPr lang="en-US" sz="1200" b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SocketModem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Cell       Embedded Cellular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Serial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or </a:t>
                      </a: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USB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Embedded TCP/IP stack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96296" cy="1038225"/>
          </a:xfrm>
        </p:spPr>
        <p:txBody>
          <a:bodyPr>
            <a:normAutofit/>
          </a:bodyPr>
          <a:lstStyle/>
          <a:p>
            <a:r>
              <a:rPr lang="en-US" dirty="0" smtClean="0"/>
              <a:t>Embedded Devices</a:t>
            </a:r>
            <a:br>
              <a:rPr lang="en-US" dirty="0" smtClean="0"/>
            </a:br>
            <a:r>
              <a:rPr lang="en-US" sz="3100" b="0" i="1" dirty="0" smtClean="0">
                <a:solidFill>
                  <a:schemeClr val="bg1">
                    <a:lumMod val="50000"/>
                  </a:schemeClr>
                </a:solidFill>
              </a:rPr>
              <a:t>Carrier Approved - GSM &amp; CDMA</a:t>
            </a:r>
            <a:endParaRPr lang="en-US" sz="31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4743451" y="1571625"/>
          <a:ext cx="4314824" cy="30032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USB</a:t>
                      </a:r>
                      <a:r>
                        <a:rPr lang="en-US" sz="20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 MODEM</a:t>
                      </a:r>
                    </a:p>
                    <a:p>
                      <a:endParaRPr lang="en-US" sz="3600" b="1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Universal</a:t>
                      </a:r>
                      <a:r>
                        <a:rPr lang="en-US" sz="1200" b="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 Socket</a:t>
                      </a:r>
                      <a:endParaRPr lang="en-US" sz="1200" b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QuickCarrier</a:t>
                      </a:r>
                      <a:r>
                        <a:rPr lang="en-US" sz="160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™ USB Embedded USB Cellular</a:t>
                      </a:r>
                      <a:endParaRPr lang="en-US" sz="1600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Cellular modem and USB carrier card in one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Cellular connectivity without a redesign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8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MINI</a:t>
                      </a:r>
                      <a:r>
                        <a:rPr lang="en-US" sz="20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PCIe</a:t>
                      </a:r>
                      <a:endParaRPr lang="en-US" sz="2000" b="1" baseline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endParaRPr lang="en-US" sz="2000" b="1" baseline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endParaRPr lang="en-US" sz="2000" b="1" baseline="0" dirty="0" smtClean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1200" b="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Mini UPCI</a:t>
                      </a:r>
                      <a:endParaRPr lang="en-US" sz="1200" b="0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Future</a:t>
                      </a:r>
                      <a:r>
                        <a:rPr lang="en-US" sz="16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: Mini </a:t>
                      </a:r>
                      <a:r>
                        <a:rPr lang="en-US" sz="1600" b="1" baseline="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PCIe</a:t>
                      </a:r>
                      <a:endParaRPr lang="en-US" sz="1600" b="1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Serial and USB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Bluetooth® and Wi-Fi®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GPS, optional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10" descr="EmbeddedCDP-H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934337"/>
            <a:ext cx="828675" cy="559079"/>
          </a:xfrm>
          <a:prstGeom prst="rect">
            <a:avLst/>
          </a:prstGeom>
        </p:spPr>
      </p:pic>
      <p:pic>
        <p:nvPicPr>
          <p:cNvPr id="12" name="Picture 11" descr="MTSMC-H2-MI-GP_SocketModem_iCell_HSPA_with_GP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00" y="3719321"/>
            <a:ext cx="968822" cy="595503"/>
          </a:xfrm>
          <a:prstGeom prst="rect">
            <a:avLst/>
          </a:prstGeom>
        </p:spPr>
      </p:pic>
      <p:pic>
        <p:nvPicPr>
          <p:cNvPr id="13" name="Picture 12" descr="SocketModem-MTSMC-EV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50" y="5588000"/>
            <a:ext cx="817487" cy="518287"/>
          </a:xfrm>
          <a:prstGeom prst="rect">
            <a:avLst/>
          </a:prstGeom>
        </p:spPr>
      </p:pic>
      <p:pic>
        <p:nvPicPr>
          <p:cNvPr id="14" name="Picture 13" descr="SocketModem-MT100UCC-H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75" y="1905762"/>
            <a:ext cx="827040" cy="559079"/>
          </a:xfrm>
          <a:prstGeom prst="rect">
            <a:avLst/>
          </a:prstGeom>
        </p:spPr>
      </p:pic>
      <p:pic>
        <p:nvPicPr>
          <p:cNvPr id="15" name="Picture 14" descr="MiniPCIe_Photo_without_Backgrou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551" y="3719321"/>
            <a:ext cx="964715" cy="595503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33376" y="1571625"/>
          <a:ext cx="4314824" cy="47010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GATEWAY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MultiConnect</a:t>
                      </a:r>
                      <a:r>
                        <a:rPr lang="en-US" sz="160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™ OCG-D</a:t>
                      </a:r>
                      <a:r>
                        <a:rPr lang="en-US" sz="160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   Open Communications Gateway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Ethernet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and Serial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GPS, optional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ROUTER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MultiModem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</a:t>
                      </a: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rCell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Intelligent Wireless Router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Ethernet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and Serial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INTELLIGENT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MultiModem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</a:t>
                      </a: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iCell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 Intelligent Cellular</a:t>
                      </a:r>
                      <a:r>
                        <a:rPr lang="en-US" sz="16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Modem</a:t>
                      </a:r>
                      <a:endParaRPr lang="en-US" sz="1600" b="1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Serial and USB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GPS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GPIO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STANDARD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MultiModem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Cell       Cellular</a:t>
                      </a:r>
                      <a:r>
                        <a:rPr lang="en-US" sz="16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Modem</a:t>
                      </a:r>
                      <a:endParaRPr lang="en-US" sz="1600" b="1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Serial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or </a:t>
                      </a: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USB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4743451" y="1571625"/>
          <a:ext cx="4314824" cy="4173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CONVERTER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MultiConnect</a:t>
                      </a:r>
                      <a:r>
                        <a:rPr lang="en-US" sz="160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™ AW      Analog-to-Wireless Converter</a:t>
                      </a:r>
                      <a:endParaRPr lang="en-US" sz="1600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Cellular connectivity for legacy devices with analog modems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Outbound and inbound calling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SMS SERVER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MultiModem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</a:t>
                      </a: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iSMS</a:t>
                      </a:r>
                      <a:r>
                        <a:rPr lang="en-US" sz="16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Intelligent SMS Server</a:t>
                      </a:r>
                      <a:endParaRPr lang="en-US" sz="1600" b="1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Sends application information by SMS text messages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API for ease of integration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Web-based management and configuration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5339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External Devices</a:t>
            </a:r>
            <a:br>
              <a:rPr lang="en-US" dirty="0" smtClean="0"/>
            </a:br>
            <a:r>
              <a:rPr lang="en-US" sz="3100" b="0" i="1" dirty="0" smtClean="0">
                <a:solidFill>
                  <a:schemeClr val="bg1">
                    <a:lumMod val="50000"/>
                  </a:schemeClr>
                </a:solidFill>
              </a:rPr>
              <a:t>Carrier Approved - GSM &amp; CDMA</a:t>
            </a:r>
            <a:endParaRPr lang="en-US" sz="31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362" name="Picture 2" descr="ftp://ftp.multitech.com/.mktg2/photos/low_resolution_photos/external%20device%20networking/MultiConnect%20AW%20(MT200A2W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8836" y="1935376"/>
            <a:ext cx="1238249" cy="716636"/>
          </a:xfrm>
          <a:prstGeom prst="rect">
            <a:avLst/>
          </a:prstGeom>
          <a:noFill/>
        </p:spPr>
      </p:pic>
      <p:pic>
        <p:nvPicPr>
          <p:cNvPr id="15364" name="Picture 4" descr="ftp://ftp.multitech.com/.mktg2/photos/low_resolution_photos/external%20device%20networking/MultiConnect%20OCG-D%20(MTCDP-E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1935376"/>
            <a:ext cx="1396420" cy="682251"/>
          </a:xfrm>
          <a:prstGeom prst="rect">
            <a:avLst/>
          </a:prstGeom>
          <a:noFill/>
        </p:spPr>
      </p:pic>
      <p:pic>
        <p:nvPicPr>
          <p:cNvPr id="15366" name="Picture 6" descr="ftp://ftp.multitech.com/.mktg2/photos/low_resolution_photos/external%20device%20networking/MultiModem%20Cell%20(MTCBA-H3%20%26%20MTCBA-EV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854066"/>
            <a:ext cx="876300" cy="506794"/>
          </a:xfrm>
          <a:prstGeom prst="rect">
            <a:avLst/>
          </a:prstGeom>
          <a:noFill/>
        </p:spPr>
      </p:pic>
      <p:pic>
        <p:nvPicPr>
          <p:cNvPr id="15368" name="Picture 8" descr="ftp://ftp.multitech.com/.mktg2/photos/low_resolution_photos/external%20device%20networking/MultiModem%20iCell%3A%20CDMA%20%26%20EV-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459975"/>
            <a:ext cx="1170805" cy="573694"/>
          </a:xfrm>
          <a:prstGeom prst="rect">
            <a:avLst/>
          </a:prstGeom>
          <a:noFill/>
        </p:spPr>
      </p:pic>
      <p:pic>
        <p:nvPicPr>
          <p:cNvPr id="15370" name="Picture 10" descr="ftp://ftp.multitech.com/.mktg2/photos/low_resolution_photos/external%20device%20networking/MultiModem%20iSMS%20(SF100-G).jpg"/>
          <p:cNvPicPr>
            <a:picLocks noChangeAspect="1" noChangeArrowheads="1"/>
          </p:cNvPicPr>
          <p:nvPr/>
        </p:nvPicPr>
        <p:blipFill>
          <a:blip r:embed="rId6"/>
          <a:srcRect l="10000" t="4630" r="6667" b="4630"/>
          <a:stretch>
            <a:fillRect/>
          </a:stretch>
        </p:blipFill>
        <p:spPr bwMode="auto">
          <a:xfrm>
            <a:off x="5010151" y="3879375"/>
            <a:ext cx="854791" cy="1340326"/>
          </a:xfrm>
          <a:prstGeom prst="rect">
            <a:avLst/>
          </a:prstGeom>
          <a:noFill/>
        </p:spPr>
      </p:pic>
      <p:pic>
        <p:nvPicPr>
          <p:cNvPr id="15372" name="Picture 12" descr="ftp://ftp.multitech.com/.mktg2/photos/low_resolution_photos/external%20device%20networking/MultiModem%20rCell%20(MTCBA-H3-EN%20%26%20MTCBA-EV1-EN3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319636"/>
            <a:ext cx="1162050" cy="592646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38151" y="2044378"/>
          <a:ext cx="4314824" cy="27711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ETHERNET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aseline="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SocketEthernet</a:t>
                      </a:r>
                      <a:r>
                        <a:rPr lang="en-US" sz="160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IP®</a:t>
                      </a:r>
                      <a:endParaRPr lang="en-US" sz="1600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Intelligent Serial-to-Ethernet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336699"/>
                          </a:solidFill>
                          <a:latin typeface="Calibri" pitchFamily="34" charset="0"/>
                        </a:rPr>
                        <a:t>BLUETOOTH</a:t>
                      </a:r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SocketWireless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® Bluetooth®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Intelligent Serial-to-Bluetooth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ftp://ftp.multitech.com/.mktg2/photos/low_resolution_photos/embedded%20device%20networking/SocketWireless%20Bluetoo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6" y="3806501"/>
            <a:ext cx="1123949" cy="466439"/>
          </a:xfrm>
          <a:prstGeom prst="rect">
            <a:avLst/>
          </a:prstGeom>
          <a:noFill/>
        </p:spPr>
      </p:pic>
      <p:pic>
        <p:nvPicPr>
          <p:cNvPr id="12294" name="Picture 6" descr="ftp://ftp.multitech.com/.mktg2/photos/low_resolution_photos/embedded%20device%20networking/SocketEthernet%20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6" y="2387278"/>
            <a:ext cx="1075972" cy="581025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96296" cy="1038225"/>
          </a:xfrm>
        </p:spPr>
        <p:txBody>
          <a:bodyPr>
            <a:normAutofit/>
          </a:bodyPr>
          <a:lstStyle/>
          <a:p>
            <a:r>
              <a:rPr lang="en-US" dirty="0" smtClean="0"/>
              <a:t>Embedded Device Servers</a:t>
            </a:r>
            <a:br>
              <a:rPr lang="en-US" dirty="0" smtClean="0"/>
            </a:br>
            <a:r>
              <a:rPr lang="en-US" sz="3100" b="0" i="1" dirty="0" smtClean="0">
                <a:solidFill>
                  <a:schemeClr val="bg1">
                    <a:lumMod val="50000"/>
                  </a:schemeClr>
                </a:solidFill>
              </a:rPr>
              <a:t>Universal Socket Footprint with Universal IP</a:t>
            </a:r>
            <a:endParaRPr lang="en-US" sz="31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pic>
        <p:nvPicPr>
          <p:cNvPr id="13" name="Picture 12" descr="Universal_Socket_Diagram_w_Bluetoo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691" y="1993604"/>
            <a:ext cx="3548088" cy="4259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Universal IP® </a:t>
            </a:r>
            <a:br>
              <a:rPr lang="en-US" dirty="0" smtClean="0"/>
            </a:b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Consistent Design Interface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applications where enhanced M2M communications is required</a:t>
            </a:r>
          </a:p>
          <a:p>
            <a:r>
              <a:rPr lang="en-US" dirty="0" smtClean="0"/>
              <a:t>Future-proofs applications as new technologies are introduced</a:t>
            </a:r>
          </a:p>
          <a:p>
            <a:r>
              <a:rPr lang="en-US" dirty="0" smtClean="0"/>
              <a:t>Allows developers to write host application with freedom to select from growing number of Universal Socket devices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Universal Socket</a:t>
            </a:r>
            <a:br>
              <a:rPr lang="en-US" dirty="0" smtClean="0"/>
            </a:b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Flexible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comm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-port architecture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39105"/>
            <a:ext cx="4456545" cy="4525963"/>
          </a:xfrm>
        </p:spPr>
        <p:txBody>
          <a:bodyPr/>
          <a:lstStyle/>
          <a:p>
            <a:r>
              <a:rPr lang="en-US" dirty="0" smtClean="0"/>
              <a:t>Utilize one system design and populate it with your connectivity module of choice</a:t>
            </a:r>
          </a:p>
          <a:p>
            <a:r>
              <a:rPr lang="en-US" dirty="0" smtClean="0"/>
              <a:t>Easy migration to future networks</a:t>
            </a:r>
          </a:p>
          <a:p>
            <a:r>
              <a:rPr lang="en-US" dirty="0" smtClean="0"/>
              <a:t>Quick to market</a:t>
            </a:r>
            <a:endParaRPr lang="en-US" dirty="0"/>
          </a:p>
        </p:txBody>
      </p:sp>
      <p:pic>
        <p:nvPicPr>
          <p:cNvPr id="5" name="Picture 4" descr="Universal_Socket_Diagram_w_Bluetoo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91" y="1993604"/>
            <a:ext cx="3548088" cy="42594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90" y="1374891"/>
            <a:ext cx="7593294" cy="5182423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457200" y="77203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Your M2M Solution Partner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976BD"/>
              </a:solidFill>
              <a:effectLst>
                <a:outerShdw blurRad="25400" dist="127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33376" y="1571625"/>
          <a:ext cx="4314824" cy="47340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MultiConnect</a:t>
                      </a:r>
                      <a:r>
                        <a:rPr lang="en-US" sz="1600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™ OCG-E</a:t>
                      </a:r>
                      <a:r>
                        <a:rPr lang="en-US" sz="160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       Open Communications Gateway - Embedded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MT100EOCG-DK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Quick and easy to prove concept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Available with free 90 day data plan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err="1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MultiConnect</a:t>
                      </a:r>
                      <a:r>
                        <a:rPr lang="en-US" sz="16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™ OCG-D</a:t>
                      </a: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       Open Communications Gateway - Device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MTCDP-DK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Develop and deploy 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Available with free 90 day data plan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96296" cy="1038225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 Tools</a:t>
            </a:r>
            <a:br>
              <a:rPr lang="en-US" dirty="0" smtClean="0"/>
            </a:br>
            <a:endParaRPr lang="en-US" sz="31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OCG-Embedded-DevBoard_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14" y="1571625"/>
            <a:ext cx="957072" cy="606552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1676" y="1571625"/>
          <a:ext cx="4314824" cy="36123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7824"/>
                <a:gridCol w="2667000"/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Break-out Board with GPIO</a:t>
                      </a:r>
                      <a:r>
                        <a:rPr lang="en-US" sz="1600" b="1" baseline="0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 Cable</a:t>
                      </a:r>
                      <a:endParaRPr lang="en-US" sz="1600" b="1" dirty="0" smtClean="0">
                        <a:solidFill>
                          <a:srgbClr val="336699"/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MTOCG-BOB-DK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Quick and easy way to develop and </a:t>
                      </a:r>
                      <a:r>
                        <a:rPr lang="en-US" sz="16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provde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concept using </a:t>
                      </a:r>
                      <a:r>
                        <a:rPr lang="en-US" sz="1600" b="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MultiConnect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</a:rPr>
                        <a:t> OCG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336699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indent="-3175">
                        <a:lnSpc>
                          <a:spcPct val="115000"/>
                        </a:lnSpc>
                        <a:buFont typeface="Arial" pitchFamily="34" charset="0"/>
                        <a:buNone/>
                      </a:pPr>
                      <a:r>
                        <a:rPr lang="en-US" sz="1600" b="1" dirty="0" smtClean="0">
                          <a:solidFill>
                            <a:srgbClr val="336699"/>
                          </a:solidFill>
                          <a:latin typeface="Calibri" pitchFamily="34" charset="0"/>
                          <a:ea typeface="Calibri"/>
                        </a:rPr>
                        <a:t>Universal Socket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Calibri"/>
                        </a:rPr>
                        <a:t>MTSMI-UDK</a:t>
                      </a:r>
                    </a:p>
                    <a:p>
                      <a:pPr marL="117475" marR="0" indent="-117475">
                        <a:lnSpc>
                          <a:spcPct val="115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Plug in the communications device and use it for testing, programming and evaluation</a:t>
                      </a:r>
                      <a:endParaRPr lang="en-US" sz="16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Picture 11" descr="MultiConnect OCG-D Full KiT_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4162318"/>
            <a:ext cx="1606550" cy="753070"/>
          </a:xfrm>
          <a:prstGeom prst="rect">
            <a:avLst/>
          </a:prstGeom>
        </p:spPr>
      </p:pic>
      <p:grpSp>
        <p:nvGrpSpPr>
          <p:cNvPr id="3" name="Group 12"/>
          <p:cNvGrpSpPr/>
          <p:nvPr/>
        </p:nvGrpSpPr>
        <p:grpSpPr>
          <a:xfrm>
            <a:off x="4908936" y="1571625"/>
            <a:ext cx="1072308" cy="960872"/>
            <a:chOff x="3019425" y="1047750"/>
            <a:chExt cx="5667375" cy="5078413"/>
          </a:xfrm>
        </p:grpSpPr>
        <p:pic>
          <p:nvPicPr>
            <p:cNvPr id="14" name="Picture 4" descr="MTS_3D_Path_Arrows_Grid_02a.png"/>
            <p:cNvPicPr>
              <a:picLocks noChangeAspect="1"/>
            </p:cNvPicPr>
            <p:nvPr/>
          </p:nvPicPr>
          <p:blipFill>
            <a:blip r:embed="rId4"/>
            <a:srcRect l="18977" t="5227" r="24574" b="19789"/>
            <a:stretch>
              <a:fillRect/>
            </a:stretch>
          </p:blipFill>
          <p:spPr bwMode="auto">
            <a:xfrm>
              <a:off x="3019425" y="1047750"/>
              <a:ext cx="5667375" cy="507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BOB_Photo_001_IMG_086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2064" y="1333500"/>
              <a:ext cx="5078511" cy="4619625"/>
            </a:xfrm>
            <a:prstGeom prst="rect">
              <a:avLst/>
            </a:prstGeom>
            <a:ln>
              <a:noFill/>
            </a:ln>
            <a:effectLst>
              <a:outerShdw blurRad="292100" dist="139700" dir="60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338" name="Picture 2" descr="ftp://ftp.multitech.com/.mktg2/photos/low_resolution_photos/embedded%20device%20networking/Developers%20Kit%20-%20MTSMI-UD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1676" y="3909106"/>
            <a:ext cx="1551879" cy="782147"/>
          </a:xfrm>
          <a:prstGeom prst="rect">
            <a:avLst/>
          </a:prstGeom>
          <a:noFill/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/>
          <p:cNvGraphicFramePr>
            <a:graphicFrameLocks/>
          </p:cNvGraphicFramePr>
          <p:nvPr/>
        </p:nvGraphicFramePr>
        <p:xfrm>
          <a:off x="212436" y="1344174"/>
          <a:ext cx="8580585" cy="419547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805290"/>
                <a:gridCol w="1355059"/>
                <a:gridCol w="1355059"/>
                <a:gridCol w="1355059"/>
                <a:gridCol w="1355059"/>
                <a:gridCol w="1355059"/>
              </a:tblGrid>
              <a:tr h="74599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Device</a:t>
                      </a:r>
                      <a:r>
                        <a:rPr lang="en-US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or Embedded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PSTN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Device Servers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2G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GSM/GPRS &amp; CDMA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3G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HSPA</a:t>
                      </a:r>
                      <a:r>
                        <a:rPr lang="en-US" sz="11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&amp; EV-DO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4G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LTE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[FUTURE]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84296">
                <a:tc rowSpan="6">
                  <a:txBody>
                    <a:bodyPr/>
                    <a:lstStyle/>
                    <a:p>
                      <a:endParaRPr lang="en-US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ZDX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MultiConnect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™ OCG-D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MultiConnect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™ OCG-D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MultiConnect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™ OCG-D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8429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ZBA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rCell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7511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IND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296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accent5"/>
                          </a:solidFill>
                          <a:effectLst/>
                        </a:rPr>
                        <a:t>MultiModem</a:t>
                      </a:r>
                      <a:r>
                        <a:rPr lang="en-US" sz="1000" b="1" dirty="0" smtClean="0">
                          <a:solidFill>
                            <a:schemeClr val="accent5"/>
                          </a:solidFill>
                          <a:effectLst/>
                        </a:rPr>
                        <a:t>® ZPX*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29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MultiMobile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USB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29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accent5"/>
                          </a:solidFill>
                          <a:effectLst/>
                        </a:rPr>
                        <a:t>MultiModem</a:t>
                      </a:r>
                      <a:r>
                        <a:rPr lang="en-US" sz="1000" b="1" dirty="0" smtClean="0">
                          <a:solidFill>
                            <a:schemeClr val="accent5"/>
                          </a:solidFill>
                          <a:effectLst/>
                        </a:rPr>
                        <a:t>® ISI*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296">
                <a:tc rowSpan="3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</a:t>
                      </a:r>
                      <a:r>
                        <a:rPr lang="en-US" sz="1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IP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SocketEthernet</a:t>
                      </a:r>
                      <a:r>
                        <a:rPr lang="en-US" sz="10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IP®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iCell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</a:t>
                      </a: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84296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RJModem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™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SocketWireless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Bluetooth®</a:t>
                      </a:r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SocketModem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Cell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84296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QuickCarrier</a:t>
                      </a:r>
                      <a:r>
                        <a:rPr lang="en-US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™ USB</a:t>
                      </a:r>
                      <a:endParaRPr lang="en-US" sz="1000" b="1" dirty="0" smtClean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QuickCarrier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™ USB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196895" y="5939804"/>
            <a:ext cx="7808022" cy="5375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11906" y="6027307"/>
            <a:ext cx="2061656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Interface Key</a:t>
            </a:r>
          </a:p>
        </p:txBody>
      </p:sp>
      <p:pic>
        <p:nvPicPr>
          <p:cNvPr id="7" name="Picture 6" descr="SocketModem-MT100UCC-H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137" y="4480575"/>
            <a:ext cx="1471700" cy="9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ultiModem_rCell_CD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939" y="2435749"/>
            <a:ext cx="1637354" cy="118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53993" y="6014223"/>
          <a:ext cx="6135336" cy="396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536"/>
                <a:gridCol w="968560"/>
                <a:gridCol w="968560"/>
                <a:gridCol w="968560"/>
                <a:gridCol w="968560"/>
                <a:gridCol w="968560"/>
              </a:tblGrid>
              <a:tr h="39624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Ethernet,</a:t>
                      </a:r>
                      <a:r>
                        <a:rPr lang="en-US" sz="1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Serial &amp; USB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Ethernet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&amp; Serial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Serial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-&amp;- USB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Serial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-OR- USB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Serial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USB</a:t>
                      </a:r>
                      <a:endParaRPr lang="en-US" sz="1100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57200" y="580441"/>
            <a:ext cx="8229600" cy="1143000"/>
          </a:xfrm>
        </p:spPr>
        <p:txBody>
          <a:bodyPr/>
          <a:lstStyle/>
          <a:p>
            <a:r>
              <a:rPr lang="en-US" dirty="0" smtClean="0"/>
              <a:t>Broad Product Portfolio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29096" y="5539646"/>
            <a:ext cx="1300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*Internal PC Modems</a:t>
            </a:r>
            <a:endParaRPr lang="en-US" sz="1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M2M: Subscription Services</a:t>
            </a:r>
            <a:br>
              <a:rPr lang="en-US" dirty="0" smtClean="0"/>
            </a:b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Key Relationships to Succeed in M2M Arena</a:t>
            </a:r>
            <a:endParaRPr lang="en-US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928813"/>
          <a:ext cx="8229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MVNO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GSM (US)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Website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CrossBridge</a:t>
                      </a:r>
                      <a:r>
                        <a:rPr lang="en-US" dirty="0" smtClean="0"/>
                        <a:t>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AT&amp;T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Crossbridgesolutions.com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KORE </a:t>
                      </a:r>
                      <a:r>
                        <a:rPr lang="en-US" dirty="0" err="1" smtClean="0"/>
                        <a:t>Telematics</a:t>
                      </a:r>
                      <a:r>
                        <a:rPr lang="en-US" dirty="0" smtClean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AT&amp;T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Verizon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Koretelematics.com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nPhase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AT&amp;T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Verizon/Vodafone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nphaseM2M.com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Numerex</a:t>
                      </a:r>
                      <a:r>
                        <a:rPr lang="en-US" dirty="0" smtClean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Global GSM Carriers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Sprint, US Cellular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Numerex.com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Wyless</a:t>
                      </a:r>
                      <a:r>
                        <a:rPr lang="en-US" dirty="0" smtClean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T-Mobile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Wyless.com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708883"/>
            <a:ext cx="3310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*Considered an MVNE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4886" t="71588" r="4072" b="6317"/>
          <a:stretch>
            <a:fillRect/>
          </a:stretch>
        </p:blipFill>
        <p:spPr bwMode="auto">
          <a:xfrm>
            <a:off x="140672" y="5118407"/>
            <a:ext cx="8826500" cy="82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pPr marL="171450" indent="-171450">
              <a:spcBef>
                <a:spcPct val="20000"/>
              </a:spcBef>
            </a:pPr>
            <a:r>
              <a:rPr lang="en-US" dirty="0" smtClean="0">
                <a:solidFill>
                  <a:srgbClr val="45637A"/>
                </a:solidFill>
                <a:ea typeface="+mn-ea"/>
                <a:cs typeface="+mn-cs"/>
              </a:rPr>
              <a:t>Awards &amp; Accolades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5F5F5F"/>
                </a:solidFill>
              </a:rPr>
              <a:t>2011 Unified Communications Excellence Award (TMC)</a:t>
            </a:r>
          </a:p>
          <a:p>
            <a:r>
              <a:rPr lang="en-US" sz="2800" dirty="0" smtClean="0">
                <a:solidFill>
                  <a:srgbClr val="5F5F5F"/>
                </a:solidFill>
              </a:rPr>
              <a:t>2010 M2M Evolution Product of the Year award (TMC)</a:t>
            </a:r>
            <a:endParaRPr lang="en-US" sz="2600" kern="1200" dirty="0" smtClean="0">
              <a:solidFill>
                <a:srgbClr val="5F5F5F"/>
              </a:solidFill>
              <a:cs typeface="Arial" charset="0"/>
            </a:endParaRPr>
          </a:p>
          <a:p>
            <a:r>
              <a:rPr lang="en-US" sz="2600" kern="1200" dirty="0" smtClean="0">
                <a:solidFill>
                  <a:srgbClr val="5F5F5F"/>
                </a:solidFill>
                <a:cs typeface="Arial" charset="0"/>
              </a:rPr>
              <a:t>Connected World (M2M Magazine) Top 100 (2003 – 2010)</a:t>
            </a:r>
          </a:p>
          <a:p>
            <a:pPr marL="228600" indent="-228600">
              <a:lnSpc>
                <a:spcPts val="3000"/>
              </a:lnSpc>
              <a:spcBef>
                <a:spcPts val="600"/>
              </a:spcBef>
              <a:defRPr/>
            </a:pPr>
            <a:r>
              <a:rPr lang="en-US" sz="2600" kern="1200" dirty="0" smtClean="0">
                <a:solidFill>
                  <a:srgbClr val="5F5F5F"/>
                </a:solidFill>
                <a:cs typeface="Arial" charset="0"/>
              </a:rPr>
              <a:t>M2M Value Chain Award – 2009, 2010, 2011 &amp; 2012</a:t>
            </a:r>
          </a:p>
          <a:p>
            <a:pPr marL="228600" indent="-228600">
              <a:lnSpc>
                <a:spcPts val="3000"/>
              </a:lnSpc>
              <a:spcBef>
                <a:spcPts val="600"/>
              </a:spcBef>
              <a:defRPr/>
            </a:pPr>
            <a:r>
              <a:rPr lang="en-US" sz="2800" dirty="0" smtClean="0">
                <a:solidFill>
                  <a:srgbClr val="5F5F5F"/>
                </a:solidFill>
              </a:rPr>
              <a:t>2011 Internet Telephony Excellence award (TMC)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92771" y="1316625"/>
            <a:ext cx="3059860" cy="4663440"/>
          </a:xfrm>
          <a:prstGeom prst="rect">
            <a:avLst/>
          </a:prstGeom>
          <a:solidFill>
            <a:srgbClr val="066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Portable monitor/defibrillator sends remote patient data to hospital to improve time to treatment.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600568"/>
            <a:ext cx="8369300" cy="1005809"/>
          </a:xfrm>
          <a:prstGeom prst="rect">
            <a:avLst/>
          </a:prstGeom>
        </p:spPr>
        <p:txBody>
          <a:bodyPr vert="horz" lIns="76200" tIns="38100" rIns="76200" bIns="38100" rtlCol="0" anchor="t">
            <a:normAutofit fontScale="97500"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w="12700" h="5080"/>
              <a:extrusionClr>
                <a:srgbClr val="77B7FC"/>
              </a:extrusionClr>
              <a:contourClr>
                <a:srgbClr val="216CB2"/>
              </a:contourClr>
            </a:sp3d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8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Customer Case: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Physio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-Control</a:t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3976BD"/>
              </a:solidFill>
              <a:effectLst>
                <a:outerShdw blurRad="25400" dist="127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Picture 13" descr="PHYSIO_MG_0804Cleveland2010.jpg"/>
          <p:cNvPicPr>
            <a:picLocks noChangeAspect="1"/>
          </p:cNvPicPr>
          <p:nvPr/>
        </p:nvPicPr>
        <p:blipFill>
          <a:blip r:embed="rId2"/>
          <a:srcRect l="17617" t="6856"/>
          <a:stretch>
            <a:fillRect/>
          </a:stretch>
        </p:blipFill>
        <p:spPr>
          <a:xfrm>
            <a:off x="5906287" y="1348524"/>
            <a:ext cx="3032829" cy="2285999"/>
          </a:xfrm>
          <a:prstGeom prst="rect">
            <a:avLst/>
          </a:prstGeom>
        </p:spPr>
      </p:pic>
      <p:pic>
        <p:nvPicPr>
          <p:cNvPr id="15" name="Picture 2" descr="Physio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5514" y="3793608"/>
            <a:ext cx="714375" cy="714375"/>
          </a:xfrm>
          <a:prstGeom prst="rect">
            <a:avLst/>
          </a:prstGeom>
          <a:noFill/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8953"/>
            <a:ext cx="5348177" cy="26258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7475" indent="-11747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6629A"/>
                </a:solidFill>
              </a:rPr>
              <a:t>challenges</a:t>
            </a:r>
          </a:p>
          <a:p>
            <a:pPr marL="117475" indent="-117475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Cellular infrastructure changes from city to city and around the globe</a:t>
            </a:r>
          </a:p>
          <a:p>
            <a:pPr marL="117475" indent="-117475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New cellular technologies being introduced</a:t>
            </a:r>
          </a:p>
          <a:p>
            <a:pPr marL="117475" indent="-117475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Physio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-Control needed to upgrade software to accommodate faster, more reliable data transfer, yet preserve usability of deployed units</a:t>
            </a:r>
            <a:endParaRPr lang="en-US" sz="1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199" y="3675713"/>
            <a:ext cx="5348177" cy="2413600"/>
          </a:xfrm>
          <a:prstGeom prst="rect">
            <a:avLst/>
          </a:prstGeom>
        </p:spPr>
        <p:txBody>
          <a:bodyPr vert="horz" lIns="165100" tIns="38100" rIns="76200" bIns="38100" rtlCol="0">
            <a:noAutofit/>
          </a:bodyPr>
          <a:lstStyle/>
          <a:p>
            <a:pPr marL="3175" marR="0" lvl="0" indent="-3175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6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solution</a:t>
            </a:r>
          </a:p>
          <a:p>
            <a:pPr marL="3175" marR="0" lvl="0" indent="-3175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MultiConnect™ OCG Open Communications Gateway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3G enables more patient data to be transmitted faster to improve patient care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Allowed Physio the ability to control software engineering and legacy quality system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Future-proofs designs</a:t>
            </a:r>
          </a:p>
          <a:p>
            <a:pPr marL="117475" marR="0" lvl="0" indent="-117475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MTS_BSI_Logo_ISO_1348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657" y="6070233"/>
            <a:ext cx="970059" cy="5568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92771" y="1316625"/>
            <a:ext cx="3059860" cy="4524315"/>
          </a:xfrm>
          <a:prstGeom prst="rect">
            <a:avLst/>
          </a:prstGeom>
          <a:solidFill>
            <a:srgbClr val="066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Electric Vehicle Charging Stations enabled with M2M communications connects charging stations and HQs quickly and affordably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2" descr="Coulomb Tech Logo">
            <a:hlinkClick r:id="rId2" tooltip="Coulomb Tech Logo"/>
          </p:cNvPr>
          <p:cNvPicPr>
            <a:picLocks noChangeAspect="1" noChangeArrowheads="1"/>
          </p:cNvPicPr>
          <p:nvPr/>
        </p:nvPicPr>
        <p:blipFill>
          <a:blip r:embed="rId3"/>
          <a:srcRect l="6080" r="26851"/>
          <a:stretch>
            <a:fillRect/>
          </a:stretch>
        </p:blipFill>
        <p:spPr bwMode="auto">
          <a:xfrm>
            <a:off x="6646525" y="3147257"/>
            <a:ext cx="1552353" cy="6762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4" descr="http://media.treehugger.com/assets/images/2011/10/chargepoint-ev-electric-car-charging-station-photo-02.jpg"/>
          <p:cNvPicPr>
            <a:picLocks noChangeAspect="1" noChangeArrowheads="1"/>
          </p:cNvPicPr>
          <p:nvPr/>
        </p:nvPicPr>
        <p:blipFill>
          <a:blip r:embed="rId4"/>
          <a:srcRect l="7782" t="17023" r="6828" b="20042"/>
          <a:stretch>
            <a:fillRect/>
          </a:stretch>
        </p:blipFill>
        <p:spPr bwMode="auto">
          <a:xfrm>
            <a:off x="5892771" y="1310649"/>
            <a:ext cx="3059860" cy="1623948"/>
          </a:xfrm>
          <a:prstGeom prst="rect">
            <a:avLst/>
          </a:prstGeom>
          <a:noFill/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559379"/>
            <a:ext cx="7887365" cy="81222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171450" indent="-171450">
              <a:spcBef>
                <a:spcPts val="3600"/>
              </a:spcBef>
            </a:pPr>
            <a:r>
              <a:rPr lang="en-US" dirty="0" smtClean="0">
                <a:solidFill>
                  <a:srgbClr val="216CB3"/>
                </a:solidFill>
                <a:ea typeface="+mn-ea"/>
                <a:cs typeface="+mn-cs"/>
              </a:rPr>
              <a:t>Customer Case: Coulomb</a:t>
            </a:r>
            <a:endParaRPr lang="en-US" sz="2200" b="0" dirty="0" smtClean="0">
              <a:solidFill>
                <a:srgbClr val="216CB3"/>
              </a:solidFill>
              <a:ea typeface="+mn-ea"/>
              <a:cs typeface="+mn-cs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7763"/>
            <a:ext cx="5348177" cy="26258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7475" indent="-11747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6629A"/>
                </a:solidFill>
              </a:rPr>
              <a:t>challenges</a:t>
            </a:r>
          </a:p>
          <a:p>
            <a:pPr marL="117475" indent="-11747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Flexibility to set up a charging station on virtually any street corner where traditional phone lines may not be available</a:t>
            </a:r>
          </a:p>
          <a:p>
            <a:pPr marL="117475" indent="-11747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Get to market quickly and cost-effectively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199" y="3232321"/>
            <a:ext cx="5348177" cy="3379351"/>
          </a:xfrm>
          <a:prstGeom prst="rect">
            <a:avLst/>
          </a:prstGeom>
        </p:spPr>
        <p:txBody>
          <a:bodyPr vert="horz" lIns="165100" tIns="38100" rIns="76200" bIns="38100" rtlCol="0">
            <a:noAutofit/>
          </a:bodyPr>
          <a:lstStyle/>
          <a:p>
            <a:pPr marL="3175" marR="0" lvl="0" indent="-3175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6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solution</a:t>
            </a:r>
          </a:p>
          <a:p>
            <a:pPr marL="3175" marR="0" lvl="0" indent="-3175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MultiModem® Cellular Modems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Easy integration: Simply plug in and set it up to call network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Affordable 2G solution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Investment protection with advanced forward compatible design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92771" y="1316625"/>
            <a:ext cx="3059860" cy="4524315"/>
          </a:xfrm>
          <a:prstGeom prst="rect">
            <a:avLst/>
          </a:prstGeom>
          <a:solidFill>
            <a:srgbClr val="066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Solar Tracking Unit, enabled with real-time cellular communications, protects cargo and saves costs, plus enhances asset performance, increases safety and saves fuel.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2" descr="C:\Documents and Settings\gmo\Local Settings\Temporary Internet Files\Content.IE5\WCGPSZ2D\MP900401906[1].jpg"/>
          <p:cNvPicPr>
            <a:picLocks noChangeAspect="1" noChangeArrowheads="1"/>
          </p:cNvPicPr>
          <p:nvPr/>
        </p:nvPicPr>
        <p:blipFill>
          <a:blip r:embed="rId2"/>
          <a:srcRect t="21102" b="14068"/>
          <a:stretch>
            <a:fillRect/>
          </a:stretch>
        </p:blipFill>
        <p:spPr bwMode="auto">
          <a:xfrm>
            <a:off x="5921459" y="1339706"/>
            <a:ext cx="3002484" cy="1297167"/>
          </a:xfrm>
          <a:prstGeom prst="rect">
            <a:avLst/>
          </a:prstGeom>
          <a:noFill/>
        </p:spPr>
      </p:pic>
      <p:pic>
        <p:nvPicPr>
          <p:cNvPr id="8" name="Picture 2" descr="Lat-Lon LL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0441" y="2795085"/>
            <a:ext cx="1084521" cy="607332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59379"/>
            <a:ext cx="7887365" cy="81222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171450" indent="-171450">
              <a:spcBef>
                <a:spcPts val="3600"/>
              </a:spcBef>
            </a:pPr>
            <a:r>
              <a:rPr lang="en-US" dirty="0" smtClean="0">
                <a:solidFill>
                  <a:srgbClr val="216CB3"/>
                </a:solidFill>
                <a:ea typeface="+mn-ea"/>
                <a:cs typeface="+mn-cs"/>
              </a:rPr>
              <a:t>Customer Case: Lat-Lon</a:t>
            </a:r>
            <a:endParaRPr lang="en-US" sz="2200" b="0" dirty="0" smtClean="0">
              <a:solidFill>
                <a:srgbClr val="216CB3"/>
              </a:solidFill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7763"/>
            <a:ext cx="5348177" cy="26258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7475" indent="-11747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6629A"/>
                </a:solidFill>
              </a:rPr>
              <a:t>challenges</a:t>
            </a:r>
          </a:p>
          <a:p>
            <a:pPr marL="117475" indent="-11747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Lat-Lon needed to connect to various wireless technologies</a:t>
            </a:r>
          </a:p>
          <a:p>
            <a:pPr marL="117475" indent="-117475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Get to market quickly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199" y="2966496"/>
            <a:ext cx="5348177" cy="3379351"/>
          </a:xfrm>
          <a:prstGeom prst="rect">
            <a:avLst/>
          </a:prstGeom>
        </p:spPr>
        <p:txBody>
          <a:bodyPr vert="horz" lIns="165100" tIns="38100" rIns="76200" bIns="38100" rtlCol="0">
            <a:noAutofit/>
          </a:bodyPr>
          <a:lstStyle/>
          <a:p>
            <a:pPr marL="3175" marR="0" lvl="0" indent="-3175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66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solution</a:t>
            </a:r>
          </a:p>
          <a:p>
            <a:pPr marL="3175" marR="0" lvl="0" indent="-3175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SocketModem® Embedded Cellular Modems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Ready to integrate and carrier approved as end-device means Lat-Lot didn’t need to pursue its own certifications</a:t>
            </a:r>
          </a:p>
          <a:p>
            <a:pPr marL="169863" marR="0" lvl="0" indent="-169863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Universal Socket and Universal IP® allowed the addition of cellular communications with minimal engineering effort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457200" y="650852"/>
            <a:ext cx="8229600" cy="1143000"/>
          </a:xfrm>
        </p:spPr>
        <p:txBody>
          <a:bodyPr/>
          <a:lstStyle/>
          <a:p>
            <a:r>
              <a:rPr lang="en-US" dirty="0" smtClean="0"/>
              <a:t>Multi-Tech Systems Customers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26" y="1431160"/>
            <a:ext cx="916224" cy="26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2200" y="2177728"/>
            <a:ext cx="143668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9974" y="4651540"/>
            <a:ext cx="857250" cy="30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/>
          <a:srcRect r="10065" b="2678"/>
          <a:stretch>
            <a:fillRect/>
          </a:stretch>
        </p:blipFill>
        <p:spPr bwMode="auto">
          <a:xfrm>
            <a:off x="7624022" y="4642403"/>
            <a:ext cx="1119333" cy="34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005" y="2067396"/>
            <a:ext cx="1092527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4955" y="4618460"/>
            <a:ext cx="1100626" cy="3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7190" y="3685733"/>
            <a:ext cx="996156" cy="53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2072" y="5289352"/>
            <a:ext cx="661283" cy="55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37883" y="1364948"/>
            <a:ext cx="14853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9926" y="2894219"/>
            <a:ext cx="1089852" cy="3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12" cstate="print"/>
          <a:srcRect l="5853" t="13950" r="29272" b="27899"/>
          <a:stretch>
            <a:fillRect/>
          </a:stretch>
        </p:blipFill>
        <p:spPr bwMode="auto">
          <a:xfrm>
            <a:off x="369926" y="2129737"/>
            <a:ext cx="1020584" cy="38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00039" y="2049739"/>
            <a:ext cx="543316" cy="5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75344" y="3685992"/>
            <a:ext cx="1410398" cy="53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9656" y="6090998"/>
            <a:ext cx="246855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15094" y="3753440"/>
            <a:ext cx="987010" cy="4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11094" y="5448121"/>
            <a:ext cx="1328349" cy="25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36582" y="1421143"/>
            <a:ext cx="744035" cy="28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51669" y="5499919"/>
            <a:ext cx="149161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31612" y="4686896"/>
            <a:ext cx="1097863" cy="23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411770" y="6126996"/>
            <a:ext cx="982881" cy="20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36441" y="2154709"/>
            <a:ext cx="74431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943176" y="6038230"/>
            <a:ext cx="1423225" cy="36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96591" y="1460197"/>
            <a:ext cx="1157354" cy="20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822208" y="3743185"/>
            <a:ext cx="921147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Lat-Lon logo.jpg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69926" y="4501161"/>
            <a:ext cx="1083955" cy="603865"/>
          </a:xfrm>
          <a:prstGeom prst="rect">
            <a:avLst/>
          </a:prstGeom>
        </p:spPr>
      </p:pic>
      <p:pic>
        <p:nvPicPr>
          <p:cNvPr id="29" name="Picture 2" descr="M:\GRAPHICS\Logos\Bosch\bosch_logo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37111" y="5425012"/>
            <a:ext cx="942976" cy="304096"/>
          </a:xfrm>
          <a:prstGeom prst="rect">
            <a:avLst/>
          </a:prstGeom>
          <a:noFill/>
        </p:spPr>
      </p:pic>
      <p:pic>
        <p:nvPicPr>
          <p:cNvPr id="30" name="Picture 6" descr="http://ww1.prweb.com/prfiles/2009/09/10/1712534/HachLogo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51399" y="2834821"/>
            <a:ext cx="914400" cy="496771"/>
          </a:xfrm>
          <a:prstGeom prst="rect">
            <a:avLst/>
          </a:prstGeom>
          <a:noFill/>
        </p:spPr>
      </p:pic>
      <p:pic>
        <p:nvPicPr>
          <p:cNvPr id="31" name="Picture 8" descr="Pro Tech - SMART® Offender Tracking Choices"/>
          <p:cNvPicPr>
            <a:picLocks noChangeAspect="1" noChangeArrowheads="1"/>
          </p:cNvPicPr>
          <p:nvPr/>
        </p:nvPicPr>
        <p:blipFill>
          <a:blip r:embed="rId29" cstate="print"/>
          <a:srcRect t="2751" r="82246" b="22492"/>
          <a:stretch>
            <a:fillRect/>
          </a:stretch>
        </p:blipFill>
        <p:spPr bwMode="auto">
          <a:xfrm>
            <a:off x="7721005" y="1330023"/>
            <a:ext cx="1022350" cy="466725"/>
          </a:xfrm>
          <a:prstGeom prst="rect">
            <a:avLst/>
          </a:prstGeom>
          <a:noFill/>
        </p:spPr>
      </p:pic>
      <p:pic>
        <p:nvPicPr>
          <p:cNvPr id="32" name="Picture 10" descr="Rain Bird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806931" y="2958743"/>
            <a:ext cx="1336675" cy="303790"/>
          </a:xfrm>
          <a:prstGeom prst="rect">
            <a:avLst/>
          </a:prstGeom>
          <a:noFill/>
        </p:spPr>
      </p:pic>
      <p:pic>
        <p:nvPicPr>
          <p:cNvPr id="33" name="Picture 14" descr="http://www.bdr-capital.com/images/carousel/logo-carrousel-solacom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69926" y="3479816"/>
            <a:ext cx="1038532" cy="482918"/>
          </a:xfrm>
          <a:prstGeom prst="rect">
            <a:avLst/>
          </a:prstGeom>
          <a:noFill/>
        </p:spPr>
      </p:pic>
      <p:pic>
        <p:nvPicPr>
          <p:cNvPr id="34" name="Picture 16" descr="http://www.yourindustrynews.com/upload_images/harris_logo_2.jpg"/>
          <p:cNvPicPr>
            <a:picLocks noChangeAspect="1" noChangeArrowheads="1"/>
          </p:cNvPicPr>
          <p:nvPr/>
        </p:nvPicPr>
        <p:blipFill>
          <a:blip r:embed="rId33" cstate="print"/>
          <a:srcRect t="22767" b="28213"/>
          <a:stretch>
            <a:fillRect/>
          </a:stretch>
        </p:blipFill>
        <p:spPr bwMode="auto">
          <a:xfrm>
            <a:off x="369926" y="4027808"/>
            <a:ext cx="1057275" cy="341791"/>
          </a:xfrm>
          <a:prstGeom prst="rect">
            <a:avLst/>
          </a:prstGeom>
          <a:noFill/>
        </p:spPr>
      </p:pic>
      <p:pic>
        <p:nvPicPr>
          <p:cNvPr id="35" name="Picture 18" descr="http://www.lecorpio.com/Portals/51098/images/Tyco-Logo.gif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800379" y="2959762"/>
            <a:ext cx="942976" cy="301752"/>
          </a:xfrm>
          <a:prstGeom prst="rect">
            <a:avLst/>
          </a:prstGeom>
          <a:noFill/>
        </p:spPr>
      </p:pic>
      <p:pic>
        <p:nvPicPr>
          <p:cNvPr id="36" name="Picture 20" descr="http://www.leveragedloan.com/wp-content/uploads/2012/03/fresenius-logo.gif"/>
          <p:cNvPicPr>
            <a:picLocks noChangeAspect="1" noChangeArrowheads="1"/>
          </p:cNvPicPr>
          <p:nvPr/>
        </p:nvPicPr>
        <p:blipFill>
          <a:blip r:embed="rId35" cstate="print"/>
          <a:srcRect l="7917" t="5359" r="4929" b="5241"/>
          <a:stretch>
            <a:fillRect/>
          </a:stretch>
        </p:blipFill>
        <p:spPr bwMode="auto">
          <a:xfrm>
            <a:off x="3851880" y="2915143"/>
            <a:ext cx="1457326" cy="390990"/>
          </a:xfrm>
          <a:prstGeom prst="rect">
            <a:avLst/>
          </a:prstGeom>
          <a:noFill/>
        </p:spPr>
      </p:pic>
      <p:pic>
        <p:nvPicPr>
          <p:cNvPr id="37" name="Picture 22" descr="http://www.rms-truck.dk/files/manager/nye-warehouse/doosan-logo-paint-22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33303" y="5337987"/>
            <a:ext cx="930999" cy="4781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2038"/>
            <a:ext cx="8229600" cy="10567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Multi-Tech Industry Certifications and Designations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127588"/>
          <a:ext cx="82296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International Organization for Standardization</a:t>
                      </a:r>
                    </a:p>
                    <a:p>
                      <a:r>
                        <a:rPr lang="en-US" sz="1400" dirty="0" smtClean="0"/>
                        <a:t>Certificate</a:t>
                      </a:r>
                      <a:r>
                        <a:rPr lang="en-US" sz="1400" baseline="0" dirty="0" smtClean="0"/>
                        <a:t> for Q</a:t>
                      </a:r>
                      <a:r>
                        <a:rPr lang="en-US" sz="1400" dirty="0" smtClean="0"/>
                        <a:t>uality Management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International Organization for Standardization</a:t>
                      </a:r>
                    </a:p>
                    <a:p>
                      <a:r>
                        <a:rPr lang="en-US" sz="1400" dirty="0" smtClean="0"/>
                        <a:t>Certificate</a:t>
                      </a:r>
                      <a:r>
                        <a:rPr lang="en-US" sz="1400" baseline="0" dirty="0" smtClean="0"/>
                        <a:t> for Medical Devices Quality Management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 resource for companies and government agencies that rely on WBENC's certification as part of their supplier diversity programs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Restriction of Hazardous Substances compliant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Waste Electrical and Electronic Equipment</a:t>
                      </a:r>
                      <a:r>
                        <a:rPr lang="en-US" sz="1400" baseline="0" dirty="0" smtClean="0"/>
                        <a:t> compliant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E9CA6-D493-BF43-A3F3-6B4A156F217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pic>
        <p:nvPicPr>
          <p:cNvPr id="7" name="Picture 6" descr="MTS_BSI_Logo_ISO_9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42" y="2377430"/>
            <a:ext cx="1333500" cy="765429"/>
          </a:xfrm>
          <a:prstGeom prst="rect">
            <a:avLst/>
          </a:prstGeom>
        </p:spPr>
      </p:pic>
      <p:pic>
        <p:nvPicPr>
          <p:cNvPr id="8" name="Picture 7" descr="MTS_BSI_Logo_ISO_1348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171" y="2377430"/>
            <a:ext cx="1333500" cy="765429"/>
          </a:xfrm>
          <a:prstGeom prst="rect">
            <a:avLst/>
          </a:prstGeom>
        </p:spPr>
      </p:pic>
      <p:pic>
        <p:nvPicPr>
          <p:cNvPr id="1026" name="Picture 2" descr="WBENC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552" y="2409234"/>
            <a:ext cx="1370896" cy="598348"/>
          </a:xfrm>
          <a:prstGeom prst="rect">
            <a:avLst/>
          </a:prstGeom>
          <a:noFill/>
        </p:spPr>
      </p:pic>
      <p:pic>
        <p:nvPicPr>
          <p:cNvPr id="1028" name="Picture 4" descr="https://encrypted-tbn1.gstatic.com/images?q=tbn:ANd9GcRPMFVDSblOxsyG_BoxhLHDgYJPdih-7P7X6I76emI7nJonupwu"/>
          <p:cNvPicPr>
            <a:picLocks noChangeAspect="1" noChangeArrowheads="1"/>
          </p:cNvPicPr>
          <p:nvPr/>
        </p:nvPicPr>
        <p:blipFill>
          <a:blip r:embed="rId5"/>
          <a:srcRect l="8533" t="4267" r="8533" b="8533"/>
          <a:stretch>
            <a:fillRect/>
          </a:stretch>
        </p:blipFill>
        <p:spPr bwMode="auto">
          <a:xfrm>
            <a:off x="5715011" y="2159392"/>
            <a:ext cx="1051812" cy="1105920"/>
          </a:xfrm>
          <a:prstGeom prst="rect">
            <a:avLst/>
          </a:prstGeom>
          <a:noFill/>
        </p:spPr>
      </p:pic>
      <p:pic>
        <p:nvPicPr>
          <p:cNvPr id="1030" name="Picture 6" descr="https://encrypted-tbn3.gstatic.com/images?q=tbn:ANd9GcQCPWEk1N48ZfN177V87_IHXJoFm5HFGJVinxXZYN8C-GZXsIkJ4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3015" y="2176455"/>
            <a:ext cx="1071273" cy="10570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26500" y="6672263"/>
            <a:ext cx="317500" cy="185737"/>
          </a:xfrm>
        </p:spPr>
        <p:txBody>
          <a:bodyPr/>
          <a:lstStyle/>
          <a:p>
            <a:fld id="{237E9CA6-D493-BF43-A3F3-6B4A156F217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762500" y="6672263"/>
            <a:ext cx="4381500" cy="185737"/>
          </a:xfrm>
        </p:spPr>
        <p:txBody>
          <a:bodyPr/>
          <a:lstStyle/>
          <a:p>
            <a:r>
              <a:rPr lang="en-US" smtClean="0"/>
              <a:t>Proprietary &amp; Confidential  |  © 2012 Multi-Tech Systems, Inc. All rights reserved.</a:t>
            </a:r>
            <a:endParaRPr lang="en-US" dirty="0"/>
          </a:p>
        </p:txBody>
      </p:sp>
      <p:pic>
        <p:nvPicPr>
          <p:cNvPr id="7" name="Content Placeholder 5" descr="MTS_History_Sign_40x33_02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6" y="-157660"/>
            <a:ext cx="8647385" cy="71340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7562" y="4724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3976BD"/>
                </a:solidFill>
                <a:effectLst>
                  <a:outerShdw blurRad="25400" dist="127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40+ Years of M2M Innovation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976BD"/>
              </a:solidFill>
              <a:effectLst>
                <a:outerShdw blurRad="25400" dist="12700" dir="2700000" algn="t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TS_Theme_4x3_Template">
  <a:themeElements>
    <a:clrScheme name="MTS_000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1190C9"/>
      </a:accent1>
      <a:accent2>
        <a:srgbClr val="822C2C"/>
      </a:accent2>
      <a:accent3>
        <a:srgbClr val="C0990C"/>
      </a:accent3>
      <a:accent4>
        <a:srgbClr val="3C8284"/>
      </a:accent4>
      <a:accent5>
        <a:srgbClr val="193E89"/>
      </a:accent5>
      <a:accent6>
        <a:srgbClr val="67676D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TS_Theme_4x3_Template">
  <a:themeElements>
    <a:clrScheme name="MTS_000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1190C9"/>
      </a:accent1>
      <a:accent2>
        <a:srgbClr val="822C2C"/>
      </a:accent2>
      <a:accent3>
        <a:srgbClr val="C0990C"/>
      </a:accent3>
      <a:accent4>
        <a:srgbClr val="3C8284"/>
      </a:accent4>
      <a:accent5>
        <a:srgbClr val="193E89"/>
      </a:accent5>
      <a:accent6>
        <a:srgbClr val="67676D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MTS_000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1190C9"/>
      </a:accent1>
      <a:accent2>
        <a:srgbClr val="822C2C"/>
      </a:accent2>
      <a:accent3>
        <a:srgbClr val="C0990C"/>
      </a:accent3>
      <a:accent4>
        <a:srgbClr val="3C8284"/>
      </a:accent4>
      <a:accent5>
        <a:srgbClr val="193E89"/>
      </a:accent5>
      <a:accent6>
        <a:srgbClr val="67676D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MTS_Theme_4x3_Template.potx</Template>
  <TotalTime>4839</TotalTime>
  <Words>1152</Words>
  <Application>Microsoft Office PowerPoint</Application>
  <PresentationFormat>On-screen Show (4:3)</PresentationFormat>
  <Paragraphs>342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MTS_Theme_4x3_Template</vt:lpstr>
      <vt:lpstr>1_MTS_Theme_4x3_Template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Embedded Solutions To Meet Any Need Approved by carriers as end devices</vt:lpstr>
      <vt:lpstr>External Devices Reliable and long-lasting solutions</vt:lpstr>
      <vt:lpstr>Embedded Devices Carrier Approved - GSM &amp; CDMA</vt:lpstr>
      <vt:lpstr>External Devices Carrier Approved - GSM &amp; CDMA</vt:lpstr>
      <vt:lpstr>Slide 16</vt:lpstr>
      <vt:lpstr>Embedded Device Servers Universal Socket Footprint with Universal IP</vt:lpstr>
      <vt:lpstr>Universal IP®  Consistent Design Interface</vt:lpstr>
      <vt:lpstr>Universal Socket Flexible comm-port architecture</vt:lpstr>
      <vt:lpstr>Slide 20</vt:lpstr>
      <vt:lpstr>Development Tools </vt:lpstr>
      <vt:lpstr>Broad Product Portfolio</vt:lpstr>
      <vt:lpstr>M2M: Subscription Services Key Relationships to Succeed in M2M Arena</vt:lpstr>
      <vt:lpstr>Slide 24</vt:lpstr>
      <vt:lpstr>Awards &amp; Accolades</vt:lpstr>
      <vt:lpstr>Slide 26</vt:lpstr>
      <vt:lpstr>Customer Case: Coulomb</vt:lpstr>
      <vt:lpstr>Customer Case: Lat-Lon</vt:lpstr>
      <vt:lpstr>Multi-Tech Systems Customers</vt:lpstr>
      <vt:lpstr>Multi-Tech Industry Certifications and Designations</vt:lpstr>
    </vt:vector>
  </TitlesOfParts>
  <Company>. . 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 .</dc:creator>
  <cp:lastModifiedBy> </cp:lastModifiedBy>
  <cp:revision>171</cp:revision>
  <dcterms:created xsi:type="dcterms:W3CDTF">2012-04-02T12:26:28Z</dcterms:created>
  <dcterms:modified xsi:type="dcterms:W3CDTF">2013-03-27T21:45:10Z</dcterms:modified>
</cp:coreProperties>
</file>