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79" r:id="rId1"/>
    <p:sldMasterId id="2147484987" r:id="rId2"/>
    <p:sldMasterId id="2147484995" r:id="rId3"/>
    <p:sldMasterId id="2147485002" r:id="rId4"/>
  </p:sldMasterIdLst>
  <p:notesMasterIdLst>
    <p:notesMasterId r:id="rId35"/>
  </p:notesMasterIdLst>
  <p:handoutMasterIdLst>
    <p:handoutMasterId r:id="rId36"/>
  </p:handoutMasterIdLst>
  <p:sldIdLst>
    <p:sldId id="889" r:id="rId5"/>
    <p:sldId id="1011" r:id="rId6"/>
    <p:sldId id="892" r:id="rId7"/>
    <p:sldId id="867" r:id="rId8"/>
    <p:sldId id="897" r:id="rId9"/>
    <p:sldId id="982" r:id="rId10"/>
    <p:sldId id="1012" r:id="rId11"/>
    <p:sldId id="1013" r:id="rId12"/>
    <p:sldId id="1014" r:id="rId13"/>
    <p:sldId id="1015" r:id="rId14"/>
    <p:sldId id="1016" r:id="rId15"/>
    <p:sldId id="1017" r:id="rId16"/>
    <p:sldId id="1023" r:id="rId17"/>
    <p:sldId id="1024" r:id="rId18"/>
    <p:sldId id="1025" r:id="rId19"/>
    <p:sldId id="1026" r:id="rId20"/>
    <p:sldId id="1027" r:id="rId21"/>
    <p:sldId id="1028" r:id="rId22"/>
    <p:sldId id="1029" r:id="rId23"/>
    <p:sldId id="1030" r:id="rId24"/>
    <p:sldId id="1031" r:id="rId25"/>
    <p:sldId id="1032" r:id="rId26"/>
    <p:sldId id="1033" r:id="rId27"/>
    <p:sldId id="1018" r:id="rId28"/>
    <p:sldId id="1020" r:id="rId29"/>
    <p:sldId id="1021" r:id="rId30"/>
    <p:sldId id="942" r:id="rId31"/>
    <p:sldId id="1022" r:id="rId32"/>
    <p:sldId id="1034" r:id="rId33"/>
    <p:sldId id="858" r:id="rId34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ahoma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ahoma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ahoma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ahoma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ahoma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Tahoma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Tahoma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Tahoma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Tahoma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00"/>
    <a:srgbClr val="008080"/>
    <a:srgbClr val="CECEEF"/>
    <a:srgbClr val="E1D1ED"/>
    <a:srgbClr val="C7D1D2"/>
    <a:srgbClr val="006666"/>
    <a:srgbClr val="3C8C93"/>
    <a:srgbClr val="B98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01" autoAdjust="0"/>
    <p:restoredTop sz="94667" autoAdjust="0"/>
  </p:normalViewPr>
  <p:slideViewPr>
    <p:cSldViewPr>
      <p:cViewPr>
        <p:scale>
          <a:sx n="80" d="100"/>
          <a:sy n="80" d="100"/>
        </p:scale>
        <p:origin x="-1170" y="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205" tIns="45104" rIns="90205" bIns="45104" numCol="1" anchor="t" anchorCtr="0" compatLnSpc="1">
            <a:prstTxWarp prst="textNoShape">
              <a:avLst/>
            </a:prstTxWarp>
          </a:bodyPr>
          <a:lstStyle>
            <a:lvl1pPr algn="l" defTabSz="901700" eaLnBrk="0" hangingPunct="0">
              <a:defRPr sz="1200" b="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205" tIns="45104" rIns="90205" bIns="45104" numCol="1" anchor="t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 b="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205" tIns="45104" rIns="90205" bIns="45104" numCol="1" anchor="b" anchorCtr="0" compatLnSpc="1">
            <a:prstTxWarp prst="textNoShape">
              <a:avLst/>
            </a:prstTxWarp>
          </a:bodyPr>
          <a:lstStyle>
            <a:lvl1pPr algn="l" defTabSz="901700" eaLnBrk="0" hangingPunct="0">
              <a:defRPr sz="1200" b="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205" tIns="45104" rIns="90205" bIns="45104" numCol="1" anchor="b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 b="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7CF55E73-0D45-4B21-BF74-D572D67173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26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205" tIns="45104" rIns="90205" bIns="45104" numCol="1" anchor="t" anchorCtr="0" compatLnSpc="1">
            <a:prstTxWarp prst="textNoShape">
              <a:avLst/>
            </a:prstTxWarp>
          </a:bodyPr>
          <a:lstStyle>
            <a:lvl1pPr algn="l" defTabSz="901700" eaLnBrk="0" hangingPunct="0">
              <a:defRPr sz="1200" b="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205" tIns="45104" rIns="90205" bIns="45104" numCol="1" anchor="t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 b="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0475" y="720725"/>
            <a:ext cx="4802188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7900" y="4560888"/>
            <a:ext cx="535940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205" tIns="45104" rIns="90205" bIns="451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205" tIns="45104" rIns="90205" bIns="45104" numCol="1" anchor="b" anchorCtr="0" compatLnSpc="1">
            <a:prstTxWarp prst="textNoShape">
              <a:avLst/>
            </a:prstTxWarp>
          </a:bodyPr>
          <a:lstStyle>
            <a:lvl1pPr algn="l" defTabSz="901700" eaLnBrk="0" hangingPunct="0">
              <a:defRPr sz="1200" b="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205" tIns="45104" rIns="90205" bIns="45104" numCol="1" anchor="b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 b="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A8963882-EB6B-49FB-B302-2E9F40208B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3029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2" charset="0"/>
        <a:ea typeface="ＭＳ Ｐゴシック" pitchFamily="34" charset="-128"/>
        <a:cs typeface="ＭＳ Ｐゴシック" pitchFamily="2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2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2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2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2" charset="0"/>
        <a:ea typeface="ＭＳ Ｐゴシック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17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017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017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017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017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C1FB377-3464-42F8-9775-E260B4A881A7}" type="slidenum">
              <a:rPr lang="en-US" altLang="en-US" smtClean="0">
                <a:latin typeface="Arial" pitchFamily="34" charset="0"/>
                <a:cs typeface="Arial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en-US" smtClean="0">
              <a:latin typeface="Times New Roman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CA9DE6-53EE-4B41-9337-33CDE26CCD04}" type="slidenum">
              <a:rPr lang="fr-FR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en-US" smtClean="0">
              <a:latin typeface="Times New Roman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A22891-9A58-41E5-8F7F-4749FD6E0F3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mtechLogo2012_std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28194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410200"/>
            <a:ext cx="7772400" cy="685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4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019800"/>
            <a:ext cx="6400800" cy="457200"/>
          </a:xfrm>
        </p:spPr>
        <p:txBody>
          <a:bodyPr/>
          <a:lstStyle>
            <a:lvl1pPr marL="0" indent="0" algn="ctr">
              <a:buFont typeface="Wingdings" pitchFamily="22" charset="2"/>
              <a:buNone/>
              <a:defRPr sz="1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3505200" y="6457950"/>
            <a:ext cx="2133600" cy="3238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B1C8B3F7-629B-4E1D-990A-E1E30162C565}" type="datetime1">
              <a:rPr lang="en-US"/>
              <a:pPr>
                <a:defRPr/>
              </a:pPr>
              <a:t>7/23/2015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6781800" y="6400800"/>
            <a:ext cx="2133600" cy="4000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998F219E-670C-466B-9E84-5D10C86E93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35983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276600" y="6629400"/>
            <a:ext cx="28956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bg1"/>
                </a:solidFill>
                <a:latin typeface="Arial" pitchFamily="22" charset="0"/>
                <a:ea typeface="Arial" pitchFamily="22" charset="0"/>
                <a:cs typeface="Arial" pitchFamily="22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Semtech Confidential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7596188" y="6629400"/>
            <a:ext cx="709612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89EA15B0-CA29-4C72-96BF-7B077576EBE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629400"/>
            <a:ext cx="2133600" cy="2190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7640423E-576B-42A9-905B-EBAF2DD889D5}" type="datetime1">
              <a:rPr lang="en-US">
                <a:solidFill>
                  <a:srgbClr val="FFFFFF"/>
                </a:solidFill>
              </a:rPr>
              <a:pPr>
                <a:defRPr/>
              </a:pPr>
              <a:t>7/23/2015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0101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82563" y="6537325"/>
            <a:ext cx="366712" cy="184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C7939-0FC7-4FF7-AB43-8951C7375E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1554163" y="6537325"/>
            <a:ext cx="5943600" cy="184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Deutsche Telekom, IBM and Semtech Confidential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5"/>
          <p:cNvSpPr>
            <a:spLocks noGrp="1" noChangeArrowheads="1"/>
          </p:cNvSpPr>
          <p:nvPr>
            <p:ph type="dt" sz="half" idx="12"/>
          </p:nvPr>
        </p:nvSpPr>
        <p:spPr>
          <a:xfrm>
            <a:off x="593725" y="6537325"/>
            <a:ext cx="914400" cy="184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408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mtechLogo2012_std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28194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410200"/>
            <a:ext cx="7772400" cy="685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4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019800"/>
            <a:ext cx="6400800" cy="457200"/>
          </a:xfrm>
        </p:spPr>
        <p:txBody>
          <a:bodyPr/>
          <a:lstStyle>
            <a:lvl1pPr marL="0" indent="0" algn="ctr">
              <a:buFont typeface="Wingdings" pitchFamily="22" charset="2"/>
              <a:buNone/>
              <a:defRPr sz="1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3505200" y="6457950"/>
            <a:ext cx="2133600" cy="3238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B1C8B3F7-629B-4E1D-990A-E1E30162C565}" type="datetime1">
              <a:rPr lang="en-US">
                <a:solidFill>
                  <a:srgbClr val="000000"/>
                </a:solidFill>
              </a:rPr>
              <a:pPr>
                <a:defRPr/>
              </a:pPr>
              <a:t>7/23/2015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6781800" y="6400800"/>
            <a:ext cx="2133600" cy="4000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998F219E-670C-466B-9E84-5D10C86E93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4291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7772400" y="6629400"/>
            <a:ext cx="762000" cy="2143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A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8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677F423B-7B40-4568-8F1A-758DA494334A}" type="slidenum">
              <a:rPr lang="en-US" sz="800" smtClean="0">
                <a:solidFill>
                  <a:srgbClr val="FFFFFF"/>
                </a:solidFill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en-US" sz="800" dirty="0" smtClean="0">
              <a:solidFill>
                <a:srgbClr val="FFFFFF"/>
              </a:solidFill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3581400" y="6629400"/>
            <a:ext cx="1828800" cy="2143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A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8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800" dirty="0" smtClean="0">
                <a:solidFill>
                  <a:srgbClr val="FFFFFF"/>
                </a:solidFill>
              </a:rPr>
              <a:t>Semtech Confidential</a:t>
            </a:r>
          </a:p>
        </p:txBody>
      </p:sp>
      <p:pic>
        <p:nvPicPr>
          <p:cNvPr id="6" name="Picture 14" descr="SemtechLogo2012_std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76213"/>
            <a:ext cx="1676400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9166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SemtechLogo2012_std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76213"/>
            <a:ext cx="1676400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144463"/>
            <a:ext cx="7181850" cy="960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0663" y="1223963"/>
            <a:ext cx="4306887" cy="5429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9950" y="1223963"/>
            <a:ext cx="4308475" cy="5429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950325" y="6686550"/>
            <a:ext cx="155575" cy="1524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8DBC5A12-198D-45F5-8F0F-07A5D15CE4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59611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7772400" y="6629400"/>
            <a:ext cx="762000" cy="2143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A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8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52983059-F35D-4A00-8779-39A4D956EF51}" type="slidenum">
              <a:rPr lang="en-US" sz="800" smtClean="0">
                <a:solidFill>
                  <a:srgbClr val="FFFFFF"/>
                </a:solidFill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sz="800" dirty="0" smtClean="0">
              <a:solidFill>
                <a:srgbClr val="FFFFFF"/>
              </a:solidFill>
            </a:endParaRPr>
          </a:p>
        </p:txBody>
      </p:sp>
      <p:pic>
        <p:nvPicPr>
          <p:cNvPr id="4" name="Picture 14" descr="SemtechLogo2012_std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76213"/>
            <a:ext cx="1676400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7222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276600" y="6629400"/>
            <a:ext cx="28956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bg1"/>
                </a:solidFill>
                <a:latin typeface="Arial" pitchFamily="22" charset="0"/>
                <a:ea typeface="Arial" pitchFamily="22" charset="0"/>
                <a:cs typeface="Arial" pitchFamily="22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Semtech Confidential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7596188" y="6629400"/>
            <a:ext cx="709612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89EA15B0-CA29-4C72-96BF-7B077576EBE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629400"/>
            <a:ext cx="2133600" cy="2190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7640423E-576B-42A9-905B-EBAF2DD889D5}" type="datetime1">
              <a:rPr lang="en-US">
                <a:solidFill>
                  <a:srgbClr val="FFFFFF"/>
                </a:solidFill>
              </a:rPr>
              <a:pPr>
                <a:defRPr/>
              </a:pPr>
              <a:t>7/23/2015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60832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82563" y="6537325"/>
            <a:ext cx="366712" cy="184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C7939-0FC7-4FF7-AB43-8951C7375E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1554163" y="6537325"/>
            <a:ext cx="5943600" cy="184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Deutsche Telekom, IBM and Semtech Confidential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5"/>
          <p:cNvSpPr>
            <a:spLocks noGrp="1" noChangeArrowheads="1"/>
          </p:cNvSpPr>
          <p:nvPr>
            <p:ph type="dt" sz="half" idx="12"/>
          </p:nvPr>
        </p:nvSpPr>
        <p:spPr>
          <a:xfrm>
            <a:off x="593725" y="6537325"/>
            <a:ext cx="914400" cy="184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241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254501"/>
            <a:ext cx="7391400" cy="6985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FFFF00"/>
                </a:solidFill>
              </a:defRPr>
            </a:lvl1pPr>
            <a:lvl2pPr marL="274320" indent="0">
              <a:buFontTx/>
              <a:buNone/>
              <a:defRPr>
                <a:solidFill>
                  <a:srgbClr val="FFFF00"/>
                </a:solidFill>
              </a:defRPr>
            </a:lvl2pPr>
          </a:lstStyle>
          <a:p>
            <a:pPr lvl="0"/>
            <a:r>
              <a:rPr lang="en-US" dirty="0" smtClean="0"/>
              <a:t>&lt;Title&gt;</a:t>
            </a:r>
          </a:p>
        </p:txBody>
      </p:sp>
      <p:pic>
        <p:nvPicPr>
          <p:cNvPr id="8" name="Picture 2" descr="\\psf\Home\Desktop\slider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667"/>
          <a:stretch/>
        </p:blipFill>
        <p:spPr bwMode="auto">
          <a:xfrm>
            <a:off x="1" y="-1"/>
            <a:ext cx="9213155" cy="348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\\psf\Home\Desktop\alliance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2" y="4647431"/>
            <a:ext cx="1755239" cy="147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psf\Home\Desktop\images-2.jpe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0273" y="943211"/>
            <a:ext cx="1752600" cy="146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\\psf\Home\Desktop\images-3.jpe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6088" y="2717801"/>
            <a:ext cx="1752600" cy="15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5036723"/>
            <a:ext cx="7391400" cy="6985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rgbClr val="FFFF00"/>
                </a:solidFill>
              </a:defRPr>
            </a:lvl1pPr>
            <a:lvl2pPr marL="274320" indent="0">
              <a:buFontTx/>
              <a:buNone/>
              <a:defRPr>
                <a:solidFill>
                  <a:srgbClr val="FFFF00"/>
                </a:solidFill>
              </a:defRPr>
            </a:lvl2pPr>
          </a:lstStyle>
          <a:p>
            <a:pPr lvl="0"/>
            <a:r>
              <a:rPr lang="en-US" dirty="0" smtClean="0"/>
              <a:t>&lt;Name&gt;</a:t>
            </a:r>
          </a:p>
        </p:txBody>
      </p:sp>
    </p:spTree>
    <p:extLst>
      <p:ext uri="{BB962C8B-B14F-4D97-AF65-F5344CB8AC3E}">
        <p14:creationId xmlns:p14="http://schemas.microsoft.com/office/powerpoint/2010/main" val="2654032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21"/>
          <p:cNvSpPr>
            <a:spLocks noGrp="1"/>
          </p:cNvSpPr>
          <p:nvPr>
            <p:ph type="title"/>
          </p:nvPr>
        </p:nvSpPr>
        <p:spPr>
          <a:xfrm>
            <a:off x="381000" y="990601"/>
            <a:ext cx="8329862" cy="557463"/>
          </a:xfrm>
          <a:prstGeom prst="rect">
            <a:avLst/>
          </a:prstGeom>
        </p:spPr>
        <p:txBody>
          <a:bodyPr vert="horz" anchor="b" anchorCtr="0">
            <a:no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idx="1"/>
          </p:nvPr>
        </p:nvSpPr>
        <p:spPr>
          <a:xfrm>
            <a:off x="381000" y="1746359"/>
            <a:ext cx="8367962" cy="46309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20462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7772400" y="6629400"/>
            <a:ext cx="762000" cy="2143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A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8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677F423B-7B40-4568-8F1A-758DA494334A}" type="slidenum">
              <a:rPr lang="en-US" sz="800" smtClean="0">
                <a:solidFill>
                  <a:schemeClr val="bg1"/>
                </a:solidFill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en-US" sz="800" dirty="0" smtClean="0">
              <a:solidFill>
                <a:schemeClr val="bg1"/>
              </a:solidFill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3581400" y="6629400"/>
            <a:ext cx="1828800" cy="2143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A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8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800" dirty="0" smtClean="0">
                <a:solidFill>
                  <a:schemeClr val="bg1"/>
                </a:solidFill>
              </a:rPr>
              <a:t>Semtech Confidential</a:t>
            </a:r>
          </a:p>
        </p:txBody>
      </p:sp>
      <p:pic>
        <p:nvPicPr>
          <p:cNvPr id="6" name="Picture 14" descr="SemtechLogo2012_std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76213"/>
            <a:ext cx="1676400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2855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95536" y="1701800"/>
            <a:ext cx="4103312" cy="44551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701800"/>
            <a:ext cx="4116266" cy="44521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Title Placeholder 21"/>
          <p:cNvSpPr>
            <a:spLocks noGrp="1"/>
          </p:cNvSpPr>
          <p:nvPr>
            <p:ph type="title"/>
          </p:nvPr>
        </p:nvSpPr>
        <p:spPr>
          <a:xfrm>
            <a:off x="381000" y="990601"/>
            <a:ext cx="8329862" cy="557463"/>
          </a:xfrm>
          <a:prstGeom prst="rect">
            <a:avLst/>
          </a:prstGeom>
        </p:spPr>
        <p:txBody>
          <a:bodyPr vert="horz" anchor="b" anchorCtr="0">
            <a:no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776343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2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prstClr val="white"/>
              </a:solidFill>
            </a:endParaRPr>
          </a:p>
        </p:txBody>
      </p:sp>
      <p:sp>
        <p:nvSpPr>
          <p:cNvPr id="4" name="Title Placeholder 21"/>
          <p:cNvSpPr>
            <a:spLocks noGrp="1"/>
          </p:cNvSpPr>
          <p:nvPr>
            <p:ph type="title"/>
          </p:nvPr>
        </p:nvSpPr>
        <p:spPr>
          <a:xfrm>
            <a:off x="381000" y="990601"/>
            <a:ext cx="8329862" cy="557463"/>
          </a:xfrm>
          <a:prstGeom prst="rect">
            <a:avLst/>
          </a:prstGeom>
        </p:spPr>
        <p:txBody>
          <a:bodyPr vert="horz" anchor="b" anchorCtr="0">
            <a:no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31008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psf\Home\Desktop\slider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667"/>
          <a:stretch/>
        </p:blipFill>
        <p:spPr bwMode="auto">
          <a:xfrm>
            <a:off x="1" y="-1"/>
            <a:ext cx="9213155" cy="348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4254501"/>
            <a:ext cx="7391400" cy="698500"/>
          </a:xfr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rgbClr val="FFFF00"/>
                </a:solidFill>
              </a:defRPr>
            </a:lvl1pPr>
            <a:lvl2pPr marL="274320" indent="0">
              <a:buFontTx/>
              <a:buNone/>
              <a:defRPr>
                <a:solidFill>
                  <a:srgbClr val="FFFF00"/>
                </a:solidFill>
              </a:defRPr>
            </a:lvl2pPr>
          </a:lstStyle>
          <a:p>
            <a:pPr lvl="0"/>
            <a:r>
              <a:rPr lang="en-US" dirty="0" smtClean="0"/>
              <a:t>Thank you, come and join us….</a:t>
            </a:r>
          </a:p>
        </p:txBody>
      </p:sp>
      <p:pic>
        <p:nvPicPr>
          <p:cNvPr id="5" name="Picture 4" descr="\\psf\Home\Desktop\alliance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2" y="4647431"/>
            <a:ext cx="1755239" cy="147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psf\Home\Desktop\images-2.jpe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0273" y="943211"/>
            <a:ext cx="1752600" cy="146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\\psf\Home\Desktop\images-3.jpe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6088" y="2717801"/>
            <a:ext cx="1752600" cy="15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51520" y="5036723"/>
            <a:ext cx="7391400" cy="6985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aseline="0">
                <a:solidFill>
                  <a:srgbClr val="FFFF00"/>
                </a:solidFill>
              </a:defRPr>
            </a:lvl1pPr>
            <a:lvl2pPr marL="274320" indent="0">
              <a:buFontTx/>
              <a:buNone/>
              <a:defRPr>
                <a:solidFill>
                  <a:srgbClr val="FFFF00"/>
                </a:solidFill>
              </a:defRPr>
            </a:lvl2pPr>
          </a:lstStyle>
          <a:p>
            <a:pPr lvl="0"/>
            <a:r>
              <a:rPr lang="en-US" dirty="0" smtClean="0"/>
              <a:t>http://www.lora-alliance.org</a:t>
            </a:r>
          </a:p>
        </p:txBody>
      </p:sp>
    </p:spTree>
    <p:extLst>
      <p:ext uri="{BB962C8B-B14F-4D97-AF65-F5344CB8AC3E}">
        <p14:creationId xmlns:p14="http://schemas.microsoft.com/office/powerpoint/2010/main" val="3909938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SemtechLogo2012_std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76213"/>
            <a:ext cx="1676400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144463"/>
            <a:ext cx="7181850" cy="960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0663" y="1223963"/>
            <a:ext cx="4306887" cy="5429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9950" y="1223963"/>
            <a:ext cx="4308475" cy="5429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950325" y="6686550"/>
            <a:ext cx="155575" cy="1524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8DBC5A12-198D-45F5-8F0F-07A5D15CE4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74485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276600" y="6629400"/>
            <a:ext cx="28956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bg1"/>
                </a:solidFill>
                <a:latin typeface="Arial" pitchFamily="22" charset="0"/>
                <a:ea typeface="Arial" pitchFamily="22" charset="0"/>
                <a:cs typeface="Arial" pitchFamily="22" charset="0"/>
              </a:defRPr>
            </a:lvl1pPr>
          </a:lstStyle>
          <a:p>
            <a:pPr>
              <a:defRPr/>
            </a:pPr>
            <a:r>
              <a:rPr lang="en-US"/>
              <a:t>Semtech Confidential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7596188" y="6629400"/>
            <a:ext cx="709612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89EA15B0-CA29-4C72-96BF-7B077576EB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629400"/>
            <a:ext cx="2133600" cy="2190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7640423E-576B-42A9-905B-EBAF2DD889D5}" type="datetime1">
              <a:rPr lang="en-US"/>
              <a:pPr>
                <a:defRPr/>
              </a:pPr>
              <a:t>7/23/2015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155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emtechLogo2012_std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28194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410200"/>
            <a:ext cx="7772400" cy="685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4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019800"/>
            <a:ext cx="6400800" cy="457200"/>
          </a:xfrm>
        </p:spPr>
        <p:txBody>
          <a:bodyPr/>
          <a:lstStyle>
            <a:lvl1pPr marL="0" indent="0" algn="ctr">
              <a:buFont typeface="Wingdings" pitchFamily="22" charset="2"/>
              <a:buNone/>
              <a:defRPr sz="1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3505200" y="6457950"/>
            <a:ext cx="2133600" cy="3238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B1C8B3F7-629B-4E1D-990A-E1E30162C565}" type="datetime1">
              <a:rPr lang="en-US">
                <a:solidFill>
                  <a:srgbClr val="000000"/>
                </a:solidFill>
              </a:rPr>
              <a:pPr>
                <a:defRPr/>
              </a:pPr>
              <a:t>7/23/2015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6781800" y="6400800"/>
            <a:ext cx="2133600" cy="4000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998F219E-670C-466B-9E84-5D10C86E93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32374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7772400" y="6629400"/>
            <a:ext cx="762000" cy="2143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A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8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677F423B-7B40-4568-8F1A-758DA494334A}" type="slidenum">
              <a:rPr lang="en-US" sz="800" smtClean="0">
                <a:solidFill>
                  <a:srgbClr val="FFFFFF"/>
                </a:solidFill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en-US" sz="800" dirty="0" smtClean="0">
              <a:solidFill>
                <a:srgbClr val="FFFFFF"/>
              </a:solidFill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3581400" y="6629400"/>
            <a:ext cx="1828800" cy="2143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A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8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800" dirty="0" smtClean="0">
                <a:solidFill>
                  <a:srgbClr val="FFFFFF"/>
                </a:solidFill>
              </a:rPr>
              <a:t>Semtech Confidential</a:t>
            </a:r>
          </a:p>
        </p:txBody>
      </p:sp>
      <p:pic>
        <p:nvPicPr>
          <p:cNvPr id="6" name="Picture 14" descr="SemtechLogo2012_std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76213"/>
            <a:ext cx="1676400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2258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SemtechLogo2012_std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76213"/>
            <a:ext cx="1676400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144463"/>
            <a:ext cx="7181850" cy="960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0663" y="1223963"/>
            <a:ext cx="4306887" cy="5429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9950" y="1223963"/>
            <a:ext cx="4308475" cy="5429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950325" y="6686550"/>
            <a:ext cx="155575" cy="1524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8DBC5A12-198D-45F5-8F0F-07A5D15CE4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83621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7772400" y="6629400"/>
            <a:ext cx="762000" cy="2143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A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8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52983059-F35D-4A00-8779-39A4D956EF51}" type="slidenum">
              <a:rPr lang="en-US" sz="800" smtClean="0">
                <a:solidFill>
                  <a:srgbClr val="FFFFFF"/>
                </a:solidFill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sz="800" dirty="0" smtClean="0">
              <a:solidFill>
                <a:srgbClr val="FFFFFF"/>
              </a:solidFill>
            </a:endParaRPr>
          </a:p>
        </p:txBody>
      </p:sp>
      <p:pic>
        <p:nvPicPr>
          <p:cNvPr id="4" name="Picture 14" descr="SemtechLogo2012_std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76213"/>
            <a:ext cx="1676400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294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563" y="1874838"/>
            <a:ext cx="4335462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0425" y="1874838"/>
            <a:ext cx="4337050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82563" y="6537325"/>
            <a:ext cx="366712" cy="184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306A3-90C4-4EE7-AFC6-605065CC84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1554163" y="6537325"/>
            <a:ext cx="5943600" cy="184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Deutsche Telekom, IBM and Semtech Confidential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5"/>
          <p:cNvSpPr>
            <a:spLocks noGrp="1" noChangeArrowheads="1"/>
          </p:cNvSpPr>
          <p:nvPr>
            <p:ph type="dt" sz="half" idx="12"/>
          </p:nvPr>
        </p:nvSpPr>
        <p:spPr>
          <a:xfrm>
            <a:off x="593725" y="6537325"/>
            <a:ext cx="914400" cy="184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278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8580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67" r:id="rId1"/>
    <p:sldLayoutId id="2147484968" r:id="rId2"/>
    <p:sldLayoutId id="2147484969" r:id="rId3"/>
    <p:sldLayoutId id="2147484972" r:id="rId4"/>
  </p:sldLayoutIdLst>
  <p:transition/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pitchFamily="34" charset="-128"/>
          <a:cs typeface="+mj-cs"/>
        </a:defRPr>
      </a:lvl1pPr>
      <a:lvl2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22" charset="0"/>
          <a:ea typeface="ＭＳ Ｐゴシック" pitchFamily="34" charset="-128"/>
          <a:cs typeface="ＭＳ Ｐゴシック" pitchFamily="22" charset="-128"/>
        </a:defRPr>
      </a:lvl2pPr>
      <a:lvl3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22" charset="0"/>
          <a:ea typeface="ＭＳ Ｐゴシック" pitchFamily="34" charset="-128"/>
          <a:cs typeface="ＭＳ Ｐゴシック" pitchFamily="22" charset="-128"/>
        </a:defRPr>
      </a:lvl3pPr>
      <a:lvl4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22" charset="0"/>
          <a:ea typeface="ＭＳ Ｐゴシック" pitchFamily="34" charset="-128"/>
          <a:cs typeface="ＭＳ Ｐゴシック" pitchFamily="22" charset="-128"/>
        </a:defRPr>
      </a:lvl4pPr>
      <a:lvl5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22" charset="0"/>
          <a:ea typeface="ＭＳ Ｐゴシック" pitchFamily="34" charset="-128"/>
          <a:cs typeface="ＭＳ Ｐゴシック" pitchFamily="2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2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2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2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2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q"/>
        <a:defRPr sz="2000" b="1">
          <a:solidFill>
            <a:schemeClr val="tx1"/>
          </a:solidFill>
          <a:latin typeface="Arial" charset="0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Arial" charset="0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Arial" charset="0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Arial" charset="0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Arial" charset="0"/>
          <a:ea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8580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333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8" r:id="rId1"/>
    <p:sldLayoutId id="2147484989" r:id="rId2"/>
    <p:sldLayoutId id="2147484990" r:id="rId3"/>
    <p:sldLayoutId id="2147484991" r:id="rId4"/>
    <p:sldLayoutId id="2147484992" r:id="rId5"/>
    <p:sldLayoutId id="2147484993" r:id="rId6"/>
    <p:sldLayoutId id="2147484994" r:id="rId7"/>
  </p:sldLayoutIdLst>
  <p:transition/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pitchFamily="34" charset="-128"/>
          <a:cs typeface="+mj-cs"/>
        </a:defRPr>
      </a:lvl1pPr>
      <a:lvl2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22" charset="0"/>
          <a:ea typeface="ＭＳ Ｐゴシック" pitchFamily="34" charset="-128"/>
          <a:cs typeface="ＭＳ Ｐゴシック" pitchFamily="22" charset="-128"/>
        </a:defRPr>
      </a:lvl2pPr>
      <a:lvl3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22" charset="0"/>
          <a:ea typeface="ＭＳ Ｐゴシック" pitchFamily="34" charset="-128"/>
          <a:cs typeface="ＭＳ Ｐゴシック" pitchFamily="22" charset="-128"/>
        </a:defRPr>
      </a:lvl3pPr>
      <a:lvl4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22" charset="0"/>
          <a:ea typeface="ＭＳ Ｐゴシック" pitchFamily="34" charset="-128"/>
          <a:cs typeface="ＭＳ Ｐゴシック" pitchFamily="22" charset="-128"/>
        </a:defRPr>
      </a:lvl4pPr>
      <a:lvl5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22" charset="0"/>
          <a:ea typeface="ＭＳ Ｐゴシック" pitchFamily="34" charset="-128"/>
          <a:cs typeface="ＭＳ Ｐゴシック" pitchFamily="2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2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2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2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2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q"/>
        <a:defRPr sz="2000" b="1">
          <a:solidFill>
            <a:schemeClr val="tx1"/>
          </a:solidFill>
          <a:latin typeface="Arial" charset="0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Arial" charset="0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Arial" charset="0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Arial" charset="0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Arial" charset="0"/>
          <a:ea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8580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781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6" r:id="rId1"/>
    <p:sldLayoutId id="2147484997" r:id="rId2"/>
    <p:sldLayoutId id="2147484998" r:id="rId3"/>
    <p:sldLayoutId id="2147484999" r:id="rId4"/>
    <p:sldLayoutId id="2147485000" r:id="rId5"/>
    <p:sldLayoutId id="2147485001" r:id="rId6"/>
  </p:sldLayoutIdLst>
  <p:transition/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pitchFamily="34" charset="-128"/>
          <a:cs typeface="+mj-cs"/>
        </a:defRPr>
      </a:lvl1pPr>
      <a:lvl2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22" charset="0"/>
          <a:ea typeface="ＭＳ Ｐゴシック" pitchFamily="34" charset="-128"/>
          <a:cs typeface="ＭＳ Ｐゴシック" pitchFamily="22" charset="-128"/>
        </a:defRPr>
      </a:lvl2pPr>
      <a:lvl3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22" charset="0"/>
          <a:ea typeface="ＭＳ Ｐゴシック" pitchFamily="34" charset="-128"/>
          <a:cs typeface="ＭＳ Ｐゴシック" pitchFamily="22" charset="-128"/>
        </a:defRPr>
      </a:lvl3pPr>
      <a:lvl4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22" charset="0"/>
          <a:ea typeface="ＭＳ Ｐゴシック" pitchFamily="34" charset="-128"/>
          <a:cs typeface="ＭＳ Ｐゴシック" pitchFamily="22" charset="-128"/>
        </a:defRPr>
      </a:lvl4pPr>
      <a:lvl5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pitchFamily="22" charset="0"/>
          <a:ea typeface="ＭＳ Ｐゴシック" pitchFamily="34" charset="-128"/>
          <a:cs typeface="ＭＳ Ｐゴシック" pitchFamily="2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2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2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2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2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q"/>
        <a:defRPr sz="2000" b="1">
          <a:solidFill>
            <a:schemeClr val="tx1"/>
          </a:solidFill>
          <a:latin typeface="Arial" charset="0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Arial" charset="0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Arial" charset="0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Arial" charset="0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Arial" charset="0"/>
          <a:ea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7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8074" y="0"/>
            <a:ext cx="9248273" cy="6981395"/>
          </a:xfrm>
          <a:prstGeom prst="rect">
            <a:avLst/>
          </a:prstGeom>
          <a:solidFill>
            <a:srgbClr val="3838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 b="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81000" y="990601"/>
            <a:ext cx="8329862" cy="557463"/>
          </a:xfrm>
          <a:prstGeom prst="rect">
            <a:avLst/>
          </a:prstGeom>
        </p:spPr>
        <p:txBody>
          <a:bodyPr vert="horz" anchor="b" anchorCtr="0">
            <a:no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43162" y="1746359"/>
            <a:ext cx="8305800" cy="446695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</p:txBody>
      </p:sp>
      <p:pic>
        <p:nvPicPr>
          <p:cNvPr id="2050" name="Picture 2" descr="\\psf\Home\Desktop\fott_logo.gi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388" y="6328172"/>
            <a:ext cx="1293971" cy="48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236296" y="6328171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                lora-alliance.org</a:t>
            </a:r>
            <a:endParaRPr lang="en-US" sz="1200" b="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2" descr="\\psf\Home\Desktop\slider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"/>
            <a:ext cx="9201345" cy="86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477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3" r:id="rId1"/>
    <p:sldLayoutId id="2147485004" r:id="rId2"/>
    <p:sldLayoutId id="2147485005" r:id="rId3"/>
    <p:sldLayoutId id="2147485006" r:id="rId4"/>
    <p:sldLayoutId id="2147485007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2400" kern="1200">
          <a:solidFill>
            <a:srgbClr val="FFFF00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rgbClr val="FFFF00"/>
        </a:buClr>
        <a:buSzPct val="76000"/>
        <a:buFont typeface="Arial" panose="020B0604020202020204" pitchFamily="34" charset="0"/>
        <a:buChar char="•"/>
        <a:defRPr kumimoji="0" sz="2000" kern="12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rgbClr val="FFFF00"/>
        </a:buClr>
        <a:buSzPct val="76000"/>
        <a:buFont typeface="Arial" panose="020B0604020202020204" pitchFamily="34" charset="0"/>
        <a:buChar char="•"/>
        <a:defRPr kumimoji="0" sz="1800" kern="12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rgbClr val="FFFF00"/>
        </a:buClr>
        <a:buSzPct val="76000"/>
        <a:buFont typeface="Calibri" panose="020F0502020204030204" pitchFamily="34" charset="0"/>
        <a:buChar char="—"/>
        <a:defRPr kumimoji="0" sz="1600" kern="12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rgbClr val="FFFF00"/>
        </a:buClr>
        <a:buSzPct val="70000"/>
        <a:buFont typeface="Calibri" panose="020F0502020204030204" pitchFamily="34" charset="0"/>
        <a:buChar char="—"/>
        <a:defRPr kumimoji="0" sz="1400" kern="12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400" kern="12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hyperlink" Target="http://www.google.com/url?sa=i&amp;rct=j&amp;q=&amp;esrc=s&amp;source=images&amp;cd=&amp;cad=rja&amp;uact=8&amp;ved=0CAcQjRw&amp;url=http://www.fedex.com/us/office/specialty-boxes.html&amp;ei=LwA5VfG0F8LVaqKTgagG&amp;bvm=bv.91427555,d.cWc&amp;psig=AFQjCNFvZDu09bHlnqC6InK6piv44rR8iQ&amp;ust=142988531425453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91.png"/><Relationship Id="rId7" Type="http://schemas.openxmlformats.org/officeDocument/2006/relationships/hyperlink" Target="http://www.google.com/url?sa=i&amp;rct=j&amp;q=&amp;esrc=s&amp;source=images&amp;cd=&amp;cad=rja&amp;uact=8&amp;ved=0CAcQjRw&amp;url=http://www.fedex.com/us/office/specialty-boxes.html&amp;ei=LwA5VfG0F8LVaqKTgagG&amp;bvm=bv.91427555,d.cWc&amp;psig=AFQjCNFvZDu09bHlnqC6InK6piv44rR8iQ&amp;ust=1429885314254536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8.png"/><Relationship Id="rId4" Type="http://schemas.openxmlformats.org/officeDocument/2006/relationships/image" Target="../media/image71.png"/><Relationship Id="rId9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hyperlink" Target="http://www.google.com/url?sa=i&amp;rct=j&amp;q=&amp;esrc=s&amp;source=images&amp;cd=&amp;cad=rja&amp;uact=8&amp;ved=0CAcQjRw&amp;url=http://www.fedex.com/us/office/specialty-boxes.html&amp;ei=LwA5VfG0F8LVaqKTgagG&amp;bvm=bv.91427555,d.cWc&amp;psig=AFQjCNFvZDu09bHlnqC6InK6piv44rR8iQ&amp;ust=1429885314254536" TargetMode="External"/><Relationship Id="rId7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jpeg"/><Relationship Id="rId9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hyperlink" Target="http://www.google.com/url?sa=i&amp;rct=j&amp;q=&amp;esrc=s&amp;source=images&amp;cd=&amp;cad=rja&amp;uact=8&amp;ved=0CAcQjRw&amp;url=http://www.fedex.com/us/office/specialty-boxes.html&amp;ei=LwA5VfG0F8LVaqKTgagG&amp;bvm=bv.91427555,d.cWc&amp;psig=AFQjCNFvZDu09bHlnqC6InK6piv44rR8iQ&amp;ust=1429885314254536" TargetMode="External"/><Relationship Id="rId7" Type="http://schemas.openxmlformats.org/officeDocument/2006/relationships/image" Target="../media/image10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3.png"/><Relationship Id="rId10" Type="http://schemas.openxmlformats.org/officeDocument/2006/relationships/image" Target="../media/image103.png"/><Relationship Id="rId4" Type="http://schemas.openxmlformats.org/officeDocument/2006/relationships/image" Target="../media/image92.jpeg"/><Relationship Id="rId9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hyperlink" Target="http://www.google.com/url?sa=i&amp;rct=j&amp;q=&amp;esrc=s&amp;source=images&amp;cd=&amp;cad=rja&amp;uact=8&amp;ved=0CAcQjRw&amp;url=http://www.fedex.com/us/office/specialty-boxes.html&amp;ei=LwA5VfG0F8LVaqKTgagG&amp;bvm=bv.91427555,d.cWc&amp;psig=AFQjCNFvZDu09bHlnqC6InK6piv44rR8iQ&amp;ust=1429885314254536" TargetMode="External"/><Relationship Id="rId7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3.png"/><Relationship Id="rId4" Type="http://schemas.openxmlformats.org/officeDocument/2006/relationships/image" Target="../media/image92.jpeg"/><Relationship Id="rId9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hyperlink" Target="http://www.google.com/url?sa=i&amp;rct=j&amp;q=&amp;esrc=s&amp;source=images&amp;cd=&amp;cad=rja&amp;uact=8&amp;ved=0CAcQjRw&amp;url=http://www.fedex.com/us/office/specialty-boxes.html&amp;ei=LwA5VfG0F8LVaqKTgagG&amp;bvm=bv.91427555,d.cWc&amp;psig=AFQjCNFvZDu09bHlnqC6InK6piv44rR8iQ&amp;ust=1429885314254536" TargetMode="External"/><Relationship Id="rId7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jpeg"/><Relationship Id="rId9" Type="http://schemas.openxmlformats.org/officeDocument/2006/relationships/image" Target="../media/image10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11.png"/><Relationship Id="rId7" Type="http://schemas.openxmlformats.org/officeDocument/2006/relationships/image" Target="../media/image97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10" Type="http://schemas.openxmlformats.org/officeDocument/2006/relationships/image" Target="../media/image98.png"/><Relationship Id="rId4" Type="http://schemas.openxmlformats.org/officeDocument/2006/relationships/hyperlink" Target="http://www.google.com/url?sa=i&amp;rct=j&amp;q=&amp;esrc=s&amp;source=images&amp;cd=&amp;cad=rja&amp;uact=8&amp;ved=0CAcQjRw&amp;url=http://www.fedex.com/us/office/specialty-boxes.html&amp;ei=LwA5VfG0F8LVaqKTgagG&amp;bvm=bv.91427555,d.cWc&amp;psig=AFQjCNFvZDu09bHlnqC6InK6piv44rR8iQ&amp;ust=1429885314254536" TargetMode="External"/><Relationship Id="rId9" Type="http://schemas.openxmlformats.org/officeDocument/2006/relationships/image" Target="../media/image1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jpeg"/><Relationship Id="rId12" Type="http://schemas.openxmlformats.org/officeDocument/2006/relationships/image" Target="../media/image127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jp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37.png"/><Relationship Id="rId12" Type="http://schemas.openxmlformats.org/officeDocument/2006/relationships/image" Target="../media/image35.png"/><Relationship Id="rId2" Type="http://schemas.openxmlformats.org/officeDocument/2006/relationships/image" Target="../media/image31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38.png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18" Type="http://schemas.openxmlformats.org/officeDocument/2006/relationships/image" Target="../media/image65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17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3.jpeg"/><Relationship Id="rId20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66.jpeg"/><Relationship Id="rId4" Type="http://schemas.openxmlformats.org/officeDocument/2006/relationships/image" Target="../media/image51.pn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5626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  <a:latin typeface="Verdana" pitchFamily="34" charset="0"/>
              </a:rPr>
              <a:t>Semtech Wireless Products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3" r="14993"/>
          <a:stretch>
            <a:fillRect/>
          </a:stretch>
        </p:blipFill>
        <p:spPr bwMode="auto">
          <a:xfrm>
            <a:off x="152400" y="1524000"/>
            <a:ext cx="2308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5" y="1881188"/>
            <a:ext cx="211296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>
                <a:latin typeface="Arial" pitchFamily="34" charset="0"/>
              </a:rPr>
              <a:t>LoRaWAN Differentiation and Benefits</a:t>
            </a:r>
            <a:endParaRPr lang="en-US" altLang="en-US" smtClean="0">
              <a:latin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3238" y="3289300"/>
            <a:ext cx="1919287" cy="317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52713" y="3289300"/>
            <a:ext cx="1920875" cy="317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59325" y="3289300"/>
            <a:ext cx="1919288" cy="317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69100" y="3289300"/>
            <a:ext cx="1919288" cy="317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29705" name="Content Placeholder 10"/>
          <p:cNvSpPr txBox="1">
            <a:spLocks/>
          </p:cNvSpPr>
          <p:nvPr/>
        </p:nvSpPr>
        <p:spPr bwMode="auto">
          <a:xfrm>
            <a:off x="593725" y="3243263"/>
            <a:ext cx="1738313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404813" indent="-219075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DDE9EC"/>
              </a:buClr>
              <a:buSzPct val="76000"/>
              <a:buFont typeface="Wingdings 3" pitchFamily="18" charset="2"/>
              <a:buNone/>
            </a:pPr>
            <a:r>
              <a:rPr lang="en-GB" altLang="en-US" b="0">
                <a:solidFill>
                  <a:srgbClr val="FFFFFF"/>
                </a:solidFill>
              </a:rPr>
              <a:t>True Location</a:t>
            </a:r>
          </a:p>
          <a:p>
            <a:pPr lvl="1" eaLnBrk="1" hangingPunct="1">
              <a:spcBef>
                <a:spcPts val="500"/>
              </a:spcBef>
              <a:buClr>
                <a:srgbClr val="00B0F0"/>
              </a:buClr>
              <a:buSzPct val="76000"/>
              <a:buFont typeface="Wingdings" pitchFamily="2" charset="2"/>
              <a:buChar char="q"/>
            </a:pPr>
            <a:r>
              <a:rPr lang="en-GB" altLang="en-US" sz="1500" b="0">
                <a:solidFill>
                  <a:srgbClr val="464653"/>
                </a:solidFill>
              </a:rPr>
              <a:t>In/out door </a:t>
            </a:r>
          </a:p>
          <a:p>
            <a:pPr lvl="1" eaLnBrk="1" hangingPunct="1">
              <a:spcBef>
                <a:spcPts val="500"/>
              </a:spcBef>
              <a:buClr>
                <a:srgbClr val="00B0F0"/>
              </a:buClr>
              <a:buSzPct val="76000"/>
              <a:buFont typeface="Wingdings" pitchFamily="2" charset="2"/>
              <a:buChar char="q"/>
            </a:pPr>
            <a:r>
              <a:rPr lang="en-GB" altLang="en-US" sz="1500" b="0">
                <a:solidFill>
                  <a:srgbClr val="464653"/>
                </a:solidFill>
              </a:rPr>
              <a:t>Accurate </a:t>
            </a:r>
          </a:p>
        </p:txBody>
      </p:sp>
      <p:sp>
        <p:nvSpPr>
          <p:cNvPr id="29706" name="Content Placeholder 10"/>
          <p:cNvSpPr txBox="1">
            <a:spLocks/>
          </p:cNvSpPr>
          <p:nvPr/>
        </p:nvSpPr>
        <p:spPr bwMode="auto">
          <a:xfrm>
            <a:off x="2698750" y="3243263"/>
            <a:ext cx="182880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233363" indent="-219075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DDE9EC"/>
              </a:buClr>
              <a:buSzPct val="76000"/>
              <a:buFont typeface="Wingdings 3" pitchFamily="18" charset="2"/>
              <a:buNone/>
            </a:pPr>
            <a:r>
              <a:rPr lang="en-GB" altLang="en-US" b="0">
                <a:solidFill>
                  <a:srgbClr val="FFFFFF"/>
                </a:solidFill>
              </a:rPr>
              <a:t>Bidirectional</a:t>
            </a:r>
          </a:p>
          <a:p>
            <a:pPr lvl="1" eaLnBrk="1" hangingPunct="1">
              <a:spcBef>
                <a:spcPts val="500"/>
              </a:spcBef>
              <a:buClr>
                <a:srgbClr val="00B0F0"/>
              </a:buClr>
              <a:buSzPct val="76000"/>
              <a:buFont typeface="Wingdings" pitchFamily="2" charset="2"/>
              <a:buChar char="q"/>
            </a:pPr>
            <a:r>
              <a:rPr lang="en-GB" altLang="en-US" sz="1500" b="0">
                <a:solidFill>
                  <a:srgbClr val="464653"/>
                </a:solidFill>
              </a:rPr>
              <a:t>Bidirectional </a:t>
            </a:r>
          </a:p>
          <a:p>
            <a:pPr lvl="1" eaLnBrk="1" hangingPunct="1">
              <a:spcBef>
                <a:spcPts val="500"/>
              </a:spcBef>
              <a:buClr>
                <a:srgbClr val="00B0F0"/>
              </a:buClr>
              <a:buSzPct val="76000"/>
              <a:buFont typeface="Wingdings" pitchFamily="2" charset="2"/>
              <a:buChar char="q"/>
            </a:pPr>
            <a:r>
              <a:rPr lang="en-GB" altLang="en-US" sz="1500" b="0">
                <a:solidFill>
                  <a:srgbClr val="464653"/>
                </a:solidFill>
              </a:rPr>
              <a:t>Scalable Capacity </a:t>
            </a:r>
          </a:p>
          <a:p>
            <a:pPr lvl="1" eaLnBrk="1" hangingPunct="1">
              <a:spcBef>
                <a:spcPts val="500"/>
              </a:spcBef>
              <a:buClr>
                <a:srgbClr val="00B0F0"/>
              </a:buClr>
              <a:buSzPct val="76000"/>
              <a:buFont typeface="Wingdings" pitchFamily="2" charset="2"/>
              <a:buChar char="q"/>
            </a:pPr>
            <a:r>
              <a:rPr lang="en-GB" altLang="en-US" sz="1500" b="0">
                <a:solidFill>
                  <a:srgbClr val="464653"/>
                </a:solidFill>
              </a:rPr>
              <a:t>Broadcast</a:t>
            </a:r>
          </a:p>
        </p:txBody>
      </p:sp>
      <p:sp>
        <p:nvSpPr>
          <p:cNvPr id="29707" name="Content Placeholder 10"/>
          <p:cNvSpPr txBox="1">
            <a:spLocks/>
          </p:cNvSpPr>
          <p:nvPr/>
        </p:nvSpPr>
        <p:spPr bwMode="auto">
          <a:xfrm>
            <a:off x="4748213" y="3243263"/>
            <a:ext cx="1920875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404813" indent="-219075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DDE9EC"/>
              </a:buClr>
              <a:buSzPct val="76000"/>
              <a:buFont typeface="Wingdings 3" pitchFamily="18" charset="2"/>
              <a:buNone/>
            </a:pPr>
            <a:r>
              <a:rPr lang="en-GB" altLang="en-US" b="0">
                <a:solidFill>
                  <a:srgbClr val="FFFFFF"/>
                </a:solidFill>
              </a:rPr>
              <a:t>Global Mobility</a:t>
            </a:r>
          </a:p>
          <a:p>
            <a:pPr lvl="1" eaLnBrk="1" hangingPunct="1">
              <a:spcBef>
                <a:spcPts val="500"/>
              </a:spcBef>
              <a:buClr>
                <a:srgbClr val="00B0F0"/>
              </a:buClr>
              <a:buSzPct val="76000"/>
              <a:buFont typeface="Wingdings" pitchFamily="2" charset="2"/>
              <a:buChar char="q"/>
            </a:pPr>
            <a:r>
              <a:rPr lang="en-GB" altLang="en-US" sz="1500" b="0">
                <a:solidFill>
                  <a:srgbClr val="464653"/>
                </a:solidFill>
              </a:rPr>
              <a:t>True Mobility</a:t>
            </a:r>
          </a:p>
          <a:p>
            <a:pPr lvl="1" eaLnBrk="1" hangingPunct="1">
              <a:spcBef>
                <a:spcPts val="500"/>
              </a:spcBef>
              <a:buClr>
                <a:srgbClr val="00B0F0"/>
              </a:buClr>
              <a:buSzPct val="76000"/>
              <a:buFont typeface="Wingdings" pitchFamily="2" charset="2"/>
              <a:buChar char="q"/>
            </a:pPr>
            <a:r>
              <a:rPr lang="en-GB" altLang="en-US" sz="1500" b="0">
                <a:solidFill>
                  <a:srgbClr val="464653"/>
                </a:solidFill>
              </a:rPr>
              <a:t>Seamless </a:t>
            </a:r>
          </a:p>
          <a:p>
            <a:pPr lvl="1" eaLnBrk="1" hangingPunct="1">
              <a:spcBef>
                <a:spcPts val="500"/>
              </a:spcBef>
              <a:buClr>
                <a:srgbClr val="00B0F0"/>
              </a:buClr>
              <a:buSzPct val="76000"/>
              <a:buFont typeface="Wingdings" pitchFamily="2" charset="2"/>
              <a:buChar char="q"/>
            </a:pPr>
            <a:r>
              <a:rPr lang="en-GB" altLang="en-US" sz="1500" b="0">
                <a:solidFill>
                  <a:srgbClr val="464653"/>
                </a:solidFill>
              </a:rPr>
              <a:t>Roaming</a:t>
            </a:r>
          </a:p>
        </p:txBody>
      </p:sp>
      <p:sp>
        <p:nvSpPr>
          <p:cNvPr id="29708" name="Content Placeholder 10"/>
          <p:cNvSpPr txBox="1">
            <a:spLocks/>
          </p:cNvSpPr>
          <p:nvPr/>
        </p:nvSpPr>
        <p:spPr bwMode="auto">
          <a:xfrm>
            <a:off x="6859588" y="3243263"/>
            <a:ext cx="1738312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404813" indent="-220663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DDE9EC"/>
              </a:buClr>
              <a:buSzPct val="76000"/>
              <a:buFont typeface="Wingdings 3" pitchFamily="18" charset="2"/>
              <a:buNone/>
            </a:pPr>
            <a:r>
              <a:rPr lang="en-GB" altLang="en-US" b="0">
                <a:solidFill>
                  <a:srgbClr val="FFFFFF"/>
                </a:solidFill>
              </a:rPr>
              <a:t>Security</a:t>
            </a:r>
          </a:p>
          <a:p>
            <a:pPr lvl="1" eaLnBrk="1" hangingPunct="1">
              <a:spcBef>
                <a:spcPts val="500"/>
              </a:spcBef>
              <a:buClr>
                <a:srgbClr val="00B0F0"/>
              </a:buClr>
              <a:buSzPct val="76000"/>
              <a:buFont typeface="Wingdings" pitchFamily="2" charset="2"/>
              <a:buChar char="q"/>
            </a:pPr>
            <a:r>
              <a:rPr lang="en-GB" altLang="en-US" sz="1500" b="0">
                <a:solidFill>
                  <a:srgbClr val="464653"/>
                </a:solidFill>
              </a:rPr>
              <a:t>Unique ID</a:t>
            </a:r>
          </a:p>
          <a:p>
            <a:pPr lvl="1" eaLnBrk="1" hangingPunct="1">
              <a:spcBef>
                <a:spcPts val="500"/>
              </a:spcBef>
              <a:buClr>
                <a:srgbClr val="00B0F0"/>
              </a:buClr>
              <a:buSzPct val="76000"/>
              <a:buFont typeface="Wingdings" pitchFamily="2" charset="2"/>
              <a:buChar char="q"/>
            </a:pPr>
            <a:r>
              <a:rPr lang="en-GB" altLang="en-US" sz="1500" b="0">
                <a:solidFill>
                  <a:srgbClr val="464653"/>
                </a:solidFill>
              </a:rPr>
              <a:t>Application </a:t>
            </a:r>
          </a:p>
          <a:p>
            <a:pPr lvl="1" eaLnBrk="1" hangingPunct="1">
              <a:spcBef>
                <a:spcPts val="500"/>
              </a:spcBef>
              <a:buClr>
                <a:srgbClr val="00B0F0"/>
              </a:buClr>
              <a:buSzPct val="76000"/>
              <a:buFont typeface="Wingdings" pitchFamily="2" charset="2"/>
              <a:buChar char="q"/>
            </a:pPr>
            <a:r>
              <a:rPr lang="en-GB" altLang="en-US" sz="1500" b="0">
                <a:solidFill>
                  <a:srgbClr val="464653"/>
                </a:solidFill>
              </a:rPr>
              <a:t>Network</a:t>
            </a:r>
          </a:p>
        </p:txBody>
      </p:sp>
      <p:pic>
        <p:nvPicPr>
          <p:cNvPr id="29709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63" y="1730375"/>
            <a:ext cx="1173162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5" y="1708150"/>
            <a:ext cx="1492250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0" b="23328"/>
          <a:stretch>
            <a:fillRect/>
          </a:stretch>
        </p:blipFill>
        <p:spPr bwMode="auto">
          <a:xfrm>
            <a:off x="2359025" y="4972050"/>
            <a:ext cx="46640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85800" y="6397625"/>
            <a:ext cx="5257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0" dirty="0">
                <a:solidFill>
                  <a:prstClr val="white">
                    <a:lumMod val="65000"/>
                  </a:prstClr>
                </a:solidFill>
                <a:latin typeface="Arial"/>
                <a:ea typeface="+mn-ea"/>
              </a:rPr>
              <a:t>www.LoRa-Alliance.org</a:t>
            </a:r>
          </a:p>
        </p:txBody>
      </p:sp>
    </p:spTree>
    <p:extLst>
      <p:ext uri="{BB962C8B-B14F-4D97-AF65-F5344CB8AC3E}">
        <p14:creationId xmlns:p14="http://schemas.microsoft.com/office/powerpoint/2010/main" val="29461263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381000" y="165100"/>
            <a:ext cx="6858000" cy="715962"/>
          </a:xfrm>
        </p:spPr>
        <p:txBody>
          <a:bodyPr/>
          <a:lstStyle/>
          <a:p>
            <a:r>
              <a:rPr lang="en-US" altLang="en-US" sz="3200" dirty="0" err="1" smtClean="0">
                <a:latin typeface="Arial" pitchFamily="34" charset="0"/>
              </a:rPr>
              <a:t>LoRaWAN</a:t>
            </a:r>
            <a:r>
              <a:rPr lang="en-US" altLang="en-US" sz="3200" dirty="0" smtClean="0">
                <a:latin typeface="Arial" pitchFamily="34" charset="0"/>
              </a:rPr>
              <a:t> System</a:t>
            </a:r>
          </a:p>
        </p:txBody>
      </p:sp>
      <p:sp>
        <p:nvSpPr>
          <p:cNvPr id="30724" name="Content Placeholder 2"/>
          <p:cNvSpPr txBox="1">
            <a:spLocks/>
          </p:cNvSpPr>
          <p:nvPr/>
        </p:nvSpPr>
        <p:spPr bwMode="auto">
          <a:xfrm>
            <a:off x="0" y="4975225"/>
            <a:ext cx="91440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dirty="0"/>
              <a:t>Long range star network  (same architecture as cellular)</a:t>
            </a:r>
          </a:p>
          <a:p>
            <a:pPr lvl="1"/>
            <a:r>
              <a:rPr lang="en-US" altLang="en-US" b="0" dirty="0"/>
              <a:t>Easy to deploy/maintain, reduces cost of infrastructure, optimizes battery lifetime</a:t>
            </a:r>
          </a:p>
          <a:p>
            <a:pPr>
              <a:spcBef>
                <a:spcPts val="1200"/>
              </a:spcBef>
            </a:pPr>
            <a:r>
              <a:rPr lang="en-US" altLang="en-US" dirty="0"/>
              <a:t>Public or Multi-tenant networks managed by major telecom companies</a:t>
            </a:r>
          </a:p>
          <a:p>
            <a:pPr lvl="1"/>
            <a:r>
              <a:rPr lang="en-US" altLang="en-US" b="0" dirty="0"/>
              <a:t>Enables customers to focus on end-node design/application not network management </a:t>
            </a:r>
          </a:p>
          <a:p>
            <a:pPr lvl="1"/>
            <a:r>
              <a:rPr lang="en-US" altLang="en-US" b="0" dirty="0"/>
              <a:t>Reduces costs and complexity for all segments of the market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pic>
        <p:nvPicPr>
          <p:cNvPr id="6" name="Picture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81" y="881062"/>
            <a:ext cx="7845425" cy="407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977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" y="3932238"/>
            <a:ext cx="9144000" cy="2925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518" y="97632"/>
            <a:ext cx="7357281" cy="715962"/>
          </a:xfrm>
          <a:extLst/>
        </p:spPr>
        <p:txBody>
          <a:bodyPr>
            <a:noAutofit/>
            <a:scene3d>
              <a:camera prst="orthographicFront"/>
              <a:lightRig rig="threePt" dir="t"/>
            </a:scene3d>
            <a:sp3d prstMaterial="matte"/>
          </a:bodyPr>
          <a:lstStyle/>
          <a:p>
            <a:pPr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LoRaWAN</a:t>
            </a: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Segments and Ecosystem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200" y="1295400"/>
            <a:ext cx="9220200" cy="3646133"/>
            <a:chOff x="76200" y="2743200"/>
            <a:chExt cx="9220200" cy="3646133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3944348"/>
              <a:ext cx="971550" cy="971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375" y="3973487"/>
              <a:ext cx="809625" cy="857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9" descr="Image result for lora modul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842" y="4106836"/>
              <a:ext cx="1013461" cy="723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 bwMode="auto">
            <a:xfrm>
              <a:off x="2362200" y="4379326"/>
              <a:ext cx="6096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 bwMode="auto">
            <a:xfrm>
              <a:off x="3733800" y="4434295"/>
              <a:ext cx="6096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6200" y="6062246"/>
              <a:ext cx="1371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Transceiver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621338" y="4919246"/>
              <a:ext cx="16176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Network Server</a:t>
              </a:r>
              <a:endParaRPr lang="en-US" sz="1400" dirty="0"/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1295400" y="3869333"/>
              <a:ext cx="0" cy="2520000"/>
            </a:xfrm>
            <a:prstGeom prst="line">
              <a:avLst/>
            </a:prstGeom>
            <a:solidFill>
              <a:srgbClr val="CC0000"/>
            </a:solidFill>
            <a:ln w="9525" cap="flat" cmpd="sng" algn="ctr">
              <a:solidFill>
                <a:schemeClr val="bg2">
                  <a:lumMod val="40000"/>
                  <a:lumOff val="6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7239000" y="4919246"/>
              <a:ext cx="2057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Application Server</a:t>
              </a:r>
              <a:endParaRPr lang="en-US" sz="1400" dirty="0"/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>
              <a:off x="2667000" y="3869333"/>
              <a:ext cx="0" cy="1620000"/>
            </a:xfrm>
            <a:prstGeom prst="line">
              <a:avLst/>
            </a:prstGeom>
            <a:solidFill>
              <a:srgbClr val="CC0000"/>
            </a:solidFill>
            <a:ln w="9525" cap="flat" cmpd="sng" algn="ctr">
              <a:solidFill>
                <a:schemeClr val="bg2">
                  <a:lumMod val="40000"/>
                  <a:lumOff val="6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324885" y="4731870"/>
              <a:ext cx="10467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smtClean="0"/>
                <a:t>SX127X family</a:t>
              </a:r>
              <a:endParaRPr lang="en-US" sz="800"/>
            </a:p>
          </p:txBody>
        </p:sp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2479" y="3690794"/>
              <a:ext cx="659121" cy="13046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2093" y="4072353"/>
              <a:ext cx="982107" cy="659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4" name="Straight Arrow Connector 23"/>
            <p:cNvCxnSpPr/>
            <p:nvPr/>
          </p:nvCxnSpPr>
          <p:spPr bwMode="auto">
            <a:xfrm flipV="1">
              <a:off x="1219200" y="4385846"/>
              <a:ext cx="447261" cy="422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852609"/>
              <a:ext cx="536700" cy="978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1" name="Straight Connector 30"/>
            <p:cNvCxnSpPr/>
            <p:nvPr/>
          </p:nvCxnSpPr>
          <p:spPr bwMode="auto">
            <a:xfrm>
              <a:off x="4038600" y="3869333"/>
              <a:ext cx="0" cy="1620000"/>
            </a:xfrm>
            <a:prstGeom prst="line">
              <a:avLst/>
            </a:prstGeom>
            <a:solidFill>
              <a:srgbClr val="CC0000"/>
            </a:solidFill>
            <a:ln w="9525" cap="flat" cmpd="sng" algn="ctr">
              <a:solidFill>
                <a:schemeClr val="bg2">
                  <a:lumMod val="40000"/>
                  <a:lumOff val="6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7239000" y="3869333"/>
              <a:ext cx="0" cy="1620000"/>
            </a:xfrm>
            <a:prstGeom prst="line">
              <a:avLst/>
            </a:prstGeom>
            <a:solidFill>
              <a:srgbClr val="CC0000"/>
            </a:solidFill>
            <a:ln w="9525" cap="flat" cmpd="sng" algn="ctr">
              <a:solidFill>
                <a:schemeClr val="bg2">
                  <a:lumMod val="40000"/>
                  <a:lumOff val="6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>
              <a:off x="5334000" y="4434295"/>
              <a:ext cx="6096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6934200" y="4434295"/>
              <a:ext cx="6096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2831665" y="4919246"/>
              <a:ext cx="11307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Sensors</a:t>
              </a:r>
              <a:endParaRPr lang="en-US" sz="1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542290" y="4919246"/>
              <a:ext cx="9723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Modules</a:t>
              </a:r>
              <a:endParaRPr lang="en-US" sz="1400" dirty="0"/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>
              <a:off x="5562600" y="3869333"/>
              <a:ext cx="0" cy="1620000"/>
            </a:xfrm>
            <a:prstGeom prst="line">
              <a:avLst/>
            </a:prstGeom>
            <a:solidFill>
              <a:srgbClr val="CC0000"/>
            </a:solidFill>
            <a:ln w="9525" cap="flat" cmpd="sng" algn="ctr">
              <a:solidFill>
                <a:schemeClr val="bg2">
                  <a:lumMod val="40000"/>
                  <a:lumOff val="6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4173538" y="4919246"/>
              <a:ext cx="16176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Base station</a:t>
              </a:r>
              <a:endParaRPr lang="en-US" sz="1400" dirty="0"/>
            </a:p>
          </p:txBody>
        </p:sp>
        <p:sp>
          <p:nvSpPr>
            <p:cNvPr id="29" name="Left Brace 28"/>
            <p:cNvSpPr/>
            <p:nvPr/>
          </p:nvSpPr>
          <p:spPr bwMode="auto">
            <a:xfrm rot="5400000">
              <a:off x="5442600" y="1905793"/>
              <a:ext cx="360000" cy="31680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22" charset="0"/>
                <a:ea typeface="Arial" pitchFamily="22" charset="0"/>
                <a:cs typeface="Arial" pitchFamily="22" charset="0"/>
              </a:endParaRPr>
            </a:p>
          </p:txBody>
        </p:sp>
        <p:pic>
          <p:nvPicPr>
            <p:cNvPr id="4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5204996"/>
              <a:ext cx="809625" cy="857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477285" y="5909846"/>
              <a:ext cx="10467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smtClean="0"/>
                <a:t>SX1301</a:t>
              </a:r>
              <a:endParaRPr lang="en-US" sz="800"/>
            </a:p>
          </p:txBody>
        </p:sp>
        <p:cxnSp>
          <p:nvCxnSpPr>
            <p:cNvPr id="45" name="Straight Arrow Connector 44"/>
            <p:cNvCxnSpPr/>
            <p:nvPr/>
          </p:nvCxnSpPr>
          <p:spPr bwMode="auto">
            <a:xfrm flipV="1">
              <a:off x="4737547" y="5300247"/>
              <a:ext cx="0" cy="380999"/>
            </a:xfrm>
            <a:prstGeom prst="straightConnector1">
              <a:avLst/>
            </a:prstGeom>
            <a:ln>
              <a:prstDash val="sysDot"/>
              <a:headEnd type="none" w="med" len="med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 bwMode="auto">
            <a:xfrm>
              <a:off x="1219200" y="5681246"/>
              <a:ext cx="3518347" cy="0"/>
            </a:xfrm>
            <a:prstGeom prst="line">
              <a:avLst/>
            </a:prstGeom>
            <a:solidFill>
              <a:srgbClr val="CC0000"/>
            </a:solidFill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" name="TextBox 38"/>
            <p:cNvSpPr txBox="1"/>
            <p:nvPr/>
          </p:nvSpPr>
          <p:spPr>
            <a:xfrm>
              <a:off x="4191000" y="2743200"/>
              <a:ext cx="3124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1400" dirty="0" smtClean="0"/>
                <a:t>Public Network Operator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400" dirty="0" smtClean="0"/>
                <a:t>Private Network Operator</a:t>
              </a:r>
              <a:endParaRPr lang="en-US" sz="1400" dirty="0"/>
            </a:p>
          </p:txBody>
        </p:sp>
      </p:grpSp>
      <p:sp>
        <p:nvSpPr>
          <p:cNvPr id="5" name="Rectangle 4"/>
          <p:cNvSpPr/>
          <p:nvPr/>
        </p:nvSpPr>
        <p:spPr bwMode="auto">
          <a:xfrm>
            <a:off x="2743200" y="3733800"/>
            <a:ext cx="1219200" cy="72000"/>
          </a:xfrm>
          <a:prstGeom prst="rect">
            <a:avLst/>
          </a:prstGeom>
          <a:solidFill>
            <a:srgbClr val="0080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22" charset="0"/>
              <a:ea typeface="Arial" pitchFamily="22" charset="0"/>
              <a:cs typeface="Arial" pitchFamily="22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4114800" y="3733800"/>
            <a:ext cx="1368000" cy="72000"/>
          </a:xfrm>
          <a:prstGeom prst="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22" charset="0"/>
              <a:ea typeface="Arial" pitchFamily="22" charset="0"/>
              <a:cs typeface="Arial" pitchFamily="22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5638800" y="3733800"/>
            <a:ext cx="1548000" cy="72000"/>
          </a:xfrm>
          <a:prstGeom prst="rect">
            <a:avLst/>
          </a:prstGeom>
          <a:solidFill>
            <a:srgbClr val="C07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22" charset="0"/>
              <a:ea typeface="Arial" pitchFamily="22" charset="0"/>
              <a:cs typeface="Arial" pitchFamily="22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1371600" y="3733800"/>
            <a:ext cx="1219200" cy="720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22" charset="0"/>
              <a:ea typeface="Arial" pitchFamily="22" charset="0"/>
              <a:cs typeface="Arial" pitchFamily="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7318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itchFamily="34" charset="0"/>
              </a:rPr>
              <a:t>LoRa Range and Coverage </a:t>
            </a:r>
          </a:p>
        </p:txBody>
      </p:sp>
      <p:pic>
        <p:nvPicPr>
          <p:cNvPr id="3379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2209800"/>
            <a:ext cx="5600700" cy="4400550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33400" y="1066800"/>
            <a:ext cx="82296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en-US" dirty="0" smtClean="0">
                <a:solidFill>
                  <a:srgbClr val="000000"/>
                </a:solidFill>
                <a:latin typeface="Arial" pitchFamily="34" charset="0"/>
              </a:rPr>
              <a:t>Coverage map from a single gateway/concentrator </a:t>
            </a:r>
          </a:p>
          <a:p>
            <a:pPr lvl="1">
              <a:defRPr/>
            </a:pPr>
            <a:r>
              <a:rPr lang="en-US" altLang="en-US" dirty="0" smtClean="0">
                <a:solidFill>
                  <a:srgbClr val="000000"/>
                </a:solidFill>
                <a:latin typeface="Arial" pitchFamily="34" charset="0"/>
              </a:rPr>
              <a:t>Cisco </a:t>
            </a:r>
            <a:r>
              <a:rPr lang="en-US" altLang="en-US" dirty="0" err="1" smtClean="0">
                <a:solidFill>
                  <a:srgbClr val="000000"/>
                </a:solidFill>
                <a:latin typeface="Arial" pitchFamily="34" charset="0"/>
              </a:rPr>
              <a:t>Webex</a:t>
            </a:r>
            <a:r>
              <a:rPr lang="en-US" altLang="en-US" dirty="0" smtClean="0">
                <a:solidFill>
                  <a:srgbClr val="000000"/>
                </a:solidFill>
                <a:latin typeface="Arial" pitchFamily="34" charset="0"/>
              </a:rPr>
              <a:t> building in San Jose</a:t>
            </a:r>
          </a:p>
          <a:p>
            <a:pPr>
              <a:defRPr/>
            </a:pPr>
            <a:r>
              <a:rPr lang="en-US" altLang="en-US" dirty="0" smtClean="0">
                <a:solidFill>
                  <a:srgbClr val="000000"/>
                </a:solidFill>
                <a:latin typeface="Arial" pitchFamily="34" charset="0"/>
              </a:rPr>
              <a:t>&gt;30miles from San Jose to San Bruno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altLang="en-US" dirty="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007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itchFamily="34" charset="0"/>
              </a:rPr>
              <a:t>Senet Silicon Valley Network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>
                <a:latin typeface="Arial" pitchFamily="34" charset="0"/>
              </a:rPr>
              <a:t>Three Senet towers deployed in Silicon Valley </a:t>
            </a:r>
          </a:p>
          <a:p>
            <a:r>
              <a:rPr lang="en-US" altLang="en-US" smtClean="0">
                <a:latin typeface="Arial" pitchFamily="34" charset="0"/>
              </a:rPr>
              <a:t>Coverage map from three Senet towers (Joe’s drive home)</a:t>
            </a:r>
          </a:p>
        </p:txBody>
      </p:sp>
      <p:pic>
        <p:nvPicPr>
          <p:cNvPr id="34820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2108200"/>
            <a:ext cx="6624637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152400"/>
            <a:ext cx="212883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3"/>
          <p:cNvSpPr txBox="1">
            <a:spLocks noChangeArrowheads="1"/>
          </p:cNvSpPr>
          <p:nvPr/>
        </p:nvSpPr>
        <p:spPr bwMode="auto">
          <a:xfrm>
            <a:off x="829099" y="3389958"/>
            <a:ext cx="2056640" cy="64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E46C0A"/>
                </a:solidFill>
                <a:latin typeface="Calibri" pitchFamily="34" charset="0"/>
              </a:rPr>
              <a:t>Tower 1: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smtClean="0">
                <a:solidFill>
                  <a:srgbClr val="002060"/>
                </a:solidFill>
                <a:latin typeface="Calibri" pitchFamily="34" charset="0"/>
              </a:rPr>
              <a:t>Clay St,  SFO</a:t>
            </a:r>
          </a:p>
        </p:txBody>
      </p:sp>
      <p:sp>
        <p:nvSpPr>
          <p:cNvPr id="7" name="TextBox 24"/>
          <p:cNvSpPr txBox="1">
            <a:spLocks noChangeArrowheads="1"/>
          </p:cNvSpPr>
          <p:nvPr/>
        </p:nvSpPr>
        <p:spPr bwMode="auto">
          <a:xfrm>
            <a:off x="829098" y="4330507"/>
            <a:ext cx="2906289" cy="64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E46C0A"/>
                </a:solidFill>
                <a:latin typeface="Calibri" pitchFamily="34" charset="0"/>
              </a:rPr>
              <a:t>Tower: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err="1" smtClean="0">
                <a:solidFill>
                  <a:srgbClr val="002060"/>
                </a:solidFill>
                <a:latin typeface="Calibri" pitchFamily="34" charset="0"/>
              </a:rPr>
              <a:t>Skeggs</a:t>
            </a:r>
            <a:r>
              <a:rPr lang="en-US" altLang="en-US" sz="1800" b="0" dirty="0" smtClean="0">
                <a:solidFill>
                  <a:srgbClr val="002060"/>
                </a:solidFill>
                <a:latin typeface="Calibri" pitchFamily="34" charset="0"/>
              </a:rPr>
              <a:t> Peak </a:t>
            </a:r>
          </a:p>
        </p:txBody>
      </p:sp>
      <p:sp>
        <p:nvSpPr>
          <p:cNvPr id="8" name="TextBox 25"/>
          <p:cNvSpPr txBox="1">
            <a:spLocks noChangeArrowheads="1"/>
          </p:cNvSpPr>
          <p:nvPr/>
        </p:nvSpPr>
        <p:spPr bwMode="auto">
          <a:xfrm>
            <a:off x="829098" y="5271056"/>
            <a:ext cx="2056641" cy="64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E46C0A"/>
                </a:solidFill>
                <a:latin typeface="Calibri" pitchFamily="34" charset="0"/>
              </a:rPr>
              <a:t>Tower 3: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smtClean="0">
                <a:solidFill>
                  <a:srgbClr val="002060"/>
                </a:solidFill>
                <a:latin typeface="Calibri" pitchFamily="34" charset="0"/>
              </a:rPr>
              <a:t>North 1</a:t>
            </a:r>
            <a:r>
              <a:rPr lang="en-US" altLang="en-US" sz="1800" b="0" baseline="30000" dirty="0" smtClean="0">
                <a:solidFill>
                  <a:srgbClr val="002060"/>
                </a:solidFill>
                <a:latin typeface="Calibri" pitchFamily="34" charset="0"/>
              </a:rPr>
              <a:t>st</a:t>
            </a:r>
            <a:r>
              <a:rPr lang="en-US" altLang="en-US" sz="1800" b="0" dirty="0" smtClean="0">
                <a:solidFill>
                  <a:srgbClr val="002060"/>
                </a:solidFill>
                <a:latin typeface="Calibri" pitchFamily="34" charset="0"/>
              </a:rPr>
              <a:t>, SJC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458476" cy="8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17148"/>
            <a:ext cx="458476" cy="8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57697"/>
            <a:ext cx="458476" cy="8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V="1">
            <a:off x="1857419" y="3048000"/>
            <a:ext cx="1647781" cy="533400"/>
          </a:xfrm>
          <a:prstGeom prst="straightConnector1">
            <a:avLst/>
          </a:prstGeom>
          <a:solidFill>
            <a:srgbClr val="CC0000"/>
          </a:solidFill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>
            <a:off x="1857418" y="4495800"/>
            <a:ext cx="2485982" cy="594564"/>
          </a:xfrm>
          <a:prstGeom prst="straightConnector1">
            <a:avLst/>
          </a:prstGeom>
          <a:solidFill>
            <a:srgbClr val="CC0000"/>
          </a:solidFill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1857418" y="5271056"/>
            <a:ext cx="6829382" cy="165293"/>
          </a:xfrm>
          <a:prstGeom prst="straightConnector1">
            <a:avLst/>
          </a:prstGeom>
          <a:solidFill>
            <a:srgbClr val="CC0000"/>
          </a:solidFill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546014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32"/>
          <p:cNvGrpSpPr>
            <a:grpSpLocks/>
          </p:cNvGrpSpPr>
          <p:nvPr/>
        </p:nvGrpSpPr>
        <p:grpSpPr bwMode="auto">
          <a:xfrm>
            <a:off x="4552950" y="111125"/>
            <a:ext cx="4286250" cy="2098675"/>
            <a:chOff x="4363243" y="263852"/>
            <a:chExt cx="4285457" cy="2098333"/>
          </a:xfrm>
        </p:grpSpPr>
        <p:grpSp>
          <p:nvGrpSpPr>
            <p:cNvPr id="37903" name="Group 33"/>
            <p:cNvGrpSpPr>
              <a:grpSpLocks/>
            </p:cNvGrpSpPr>
            <p:nvPr/>
          </p:nvGrpSpPr>
          <p:grpSpPr bwMode="auto">
            <a:xfrm>
              <a:off x="4363243" y="263852"/>
              <a:ext cx="4285457" cy="2098333"/>
              <a:chOff x="4363243" y="263852"/>
              <a:chExt cx="4285457" cy="2098333"/>
            </a:xfrm>
          </p:grpSpPr>
          <p:pic>
            <p:nvPicPr>
              <p:cNvPr id="36" name="Picture 5" descr="https://encrypted-tbn0.gstatic.com/images?q=tbn:ANd9GcSsKtVDSLhRf_s1ZxXsdZVeLrQgZvotYS50oVWnuLlPPjHYpfsS">
                <a:hlinkClick r:id="rId2"/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3243" y="263852"/>
                <a:ext cx="2352675" cy="2098333"/>
              </a:xfrm>
              <a:prstGeom prst="rect">
                <a:avLst/>
              </a:prstGeom>
              <a:noFill/>
              <a:effectLst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8400" y="311558"/>
                <a:ext cx="2400300" cy="201554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904" name="TextBox 34"/>
            <p:cNvSpPr txBox="1">
              <a:spLocks noChangeArrowheads="1"/>
            </p:cNvSpPr>
            <p:nvPr/>
          </p:nvSpPr>
          <p:spPr bwMode="auto">
            <a:xfrm>
              <a:off x="7053374" y="736431"/>
              <a:ext cx="129302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q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smtClean="0">
                  <a:solidFill>
                    <a:srgbClr val="DDD9C3"/>
                  </a:solidFill>
                  <a:latin typeface="Calibri" pitchFamily="34" charset="0"/>
                </a:rPr>
                <a:t>LoRa Mote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28600" y="228600"/>
            <a:ext cx="76200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dirty="0">
                <a:solidFill>
                  <a:srgbClr val="7030A0"/>
                </a:solidFill>
                <a:latin typeface="Calibri"/>
              </a:rPr>
              <a:t>Fed</a:t>
            </a:r>
            <a:r>
              <a:rPr lang="en-US" sz="3200" b="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Ex</a:t>
            </a:r>
            <a:r>
              <a:rPr lang="en-US" sz="3200" b="0" dirty="0">
                <a:solidFill>
                  <a:prstClr val="black"/>
                </a:solidFill>
                <a:latin typeface="Calibri"/>
              </a:rPr>
              <a:t> Experiment: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LoRa for LP WAN Asset Tracking</a:t>
            </a:r>
            <a:endParaRPr lang="en-US" sz="2800" b="0" dirty="0">
              <a:solidFill>
                <a:srgbClr val="4F81B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780" y="2819401"/>
            <a:ext cx="4365820" cy="37706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401"/>
            <a:ext cx="4473380" cy="3770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78" y="5943600"/>
            <a:ext cx="649432" cy="2037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374" y="4625781"/>
            <a:ext cx="649432" cy="2037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6" name="Group 12"/>
          <p:cNvGrpSpPr>
            <a:grpSpLocks/>
          </p:cNvGrpSpPr>
          <p:nvPr/>
        </p:nvGrpSpPr>
        <p:grpSpPr bwMode="auto">
          <a:xfrm>
            <a:off x="319088" y="1447800"/>
            <a:ext cx="6005512" cy="1141413"/>
            <a:chOff x="318655" y="1447800"/>
            <a:chExt cx="6005945" cy="1142166"/>
          </a:xfrm>
        </p:grpSpPr>
        <p:grpSp>
          <p:nvGrpSpPr>
            <p:cNvPr id="37897" name="Group 10"/>
            <p:cNvGrpSpPr>
              <a:grpSpLocks/>
            </p:cNvGrpSpPr>
            <p:nvPr/>
          </p:nvGrpSpPr>
          <p:grpSpPr bwMode="auto">
            <a:xfrm>
              <a:off x="762000" y="1524000"/>
              <a:ext cx="5562600" cy="1052578"/>
              <a:chOff x="762000" y="1283732"/>
              <a:chExt cx="5562600" cy="1052578"/>
            </a:xfrm>
          </p:grpSpPr>
          <p:sp>
            <p:nvSpPr>
              <p:cNvPr id="37899" name="TextBox 3"/>
              <p:cNvSpPr txBox="1">
                <a:spLocks noChangeArrowheads="1"/>
              </p:cNvSpPr>
              <p:nvPr/>
            </p:nvSpPr>
            <p:spPr bwMode="auto">
              <a:xfrm>
                <a:off x="762000" y="1646137"/>
                <a:ext cx="42672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q"/>
                  <a:defRPr sz="2000" b="1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1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 smtClean="0">
                    <a:solidFill>
                      <a:srgbClr val="262626"/>
                    </a:solidFill>
                    <a:latin typeface="Calibri" pitchFamily="34" charset="0"/>
                  </a:rPr>
                  <a:t>LoRa Mote is dropped off / </a:t>
                </a:r>
                <a:r>
                  <a:rPr lang="en-US" altLang="en-US" sz="1800" b="0" smtClean="0">
                    <a:solidFill>
                      <a:srgbClr val="0070C0"/>
                    </a:solidFill>
                    <a:latin typeface="Calibri" pitchFamily="34" charset="0"/>
                  </a:rPr>
                  <a:t>joins network </a:t>
                </a:r>
              </a:p>
            </p:txBody>
          </p:sp>
          <p:grpSp>
            <p:nvGrpSpPr>
              <p:cNvPr id="37900" name="Group 8"/>
              <p:cNvGrpSpPr>
                <a:grpSpLocks/>
              </p:cNvGrpSpPr>
              <p:nvPr/>
            </p:nvGrpSpPr>
            <p:grpSpPr bwMode="auto">
              <a:xfrm>
                <a:off x="762000" y="1283732"/>
                <a:ext cx="5562600" cy="1052578"/>
                <a:chOff x="762000" y="1283732"/>
                <a:chExt cx="5562600" cy="1052578"/>
              </a:xfrm>
            </p:grpSpPr>
            <p:sp>
              <p:nvSpPr>
                <p:cNvPr id="37901" name="TextBox 6"/>
                <p:cNvSpPr txBox="1">
                  <a:spLocks noChangeArrowheads="1"/>
                </p:cNvSpPr>
                <p:nvPr/>
              </p:nvSpPr>
              <p:spPr bwMode="auto">
                <a:xfrm>
                  <a:off x="762000" y="1283732"/>
                  <a:ext cx="556260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Wingdings" pitchFamily="2" charset="2"/>
                    <a:buChar char="q"/>
                    <a:defRPr sz="2000" b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1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b="0" smtClean="0">
                      <a:solidFill>
                        <a:srgbClr val="006600"/>
                      </a:solidFill>
                      <a:latin typeface="Calibri" pitchFamily="34" charset="0"/>
                    </a:rPr>
                    <a:t>4/21/15 (5:00 pm)</a:t>
                  </a:r>
                  <a:endParaRPr lang="en-US" altLang="en-US" sz="1800" b="0" smtClean="0">
                    <a:solidFill>
                      <a:srgbClr val="00206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37902" name="TextBox 27"/>
                <p:cNvSpPr txBox="1">
                  <a:spLocks noChangeArrowheads="1"/>
                </p:cNvSpPr>
                <p:nvPr/>
              </p:nvSpPr>
              <p:spPr bwMode="auto">
                <a:xfrm>
                  <a:off x="762000" y="1966978"/>
                  <a:ext cx="556260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Wingdings" pitchFamily="2" charset="2"/>
                    <a:buChar char="q"/>
                    <a:defRPr sz="2000" b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1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smtClean="0">
                      <a:solidFill>
                        <a:srgbClr val="E46C0A"/>
                      </a:solidFill>
                      <a:latin typeface="Calibri" pitchFamily="34" charset="0"/>
                    </a:rPr>
                    <a:t>Fed Ex Office: </a:t>
                  </a:r>
                  <a:r>
                    <a:rPr lang="en-US" altLang="en-US" sz="1800" b="0" smtClean="0">
                      <a:solidFill>
                        <a:srgbClr val="002060"/>
                      </a:solidFill>
                      <a:latin typeface="Calibri" pitchFamily="34" charset="0"/>
                    </a:rPr>
                    <a:t>454 El Camino Real, Redwood City CA  </a:t>
                  </a:r>
                </a:p>
              </p:txBody>
            </p:sp>
          </p:grpSp>
        </p:grpSp>
        <p:pic>
          <p:nvPicPr>
            <p:cNvPr id="37898" name="Picture 11" descr="C:\Users\bdunn\Documents\Customers\FedEx\icons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55" y="1447800"/>
              <a:ext cx="367145" cy="1142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7375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637" y="2819401"/>
            <a:ext cx="5387780" cy="3770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790825"/>
            <a:ext cx="19240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8916" name="Group 7"/>
          <p:cNvGrpSpPr>
            <a:grpSpLocks/>
          </p:cNvGrpSpPr>
          <p:nvPr/>
        </p:nvGrpSpPr>
        <p:grpSpPr bwMode="auto">
          <a:xfrm>
            <a:off x="303213" y="3570288"/>
            <a:ext cx="3582987" cy="2754312"/>
            <a:chOff x="303570" y="3571002"/>
            <a:chExt cx="3582630" cy="2753598"/>
          </a:xfrm>
        </p:grpSpPr>
        <p:sp>
          <p:nvSpPr>
            <p:cNvPr id="38938" name="TextBox 23"/>
            <p:cNvSpPr txBox="1">
              <a:spLocks noChangeArrowheads="1"/>
            </p:cNvSpPr>
            <p:nvPr/>
          </p:nvSpPr>
          <p:spPr bwMode="auto">
            <a:xfrm>
              <a:off x="980202" y="3684331"/>
              <a:ext cx="205643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q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smtClean="0">
                  <a:solidFill>
                    <a:srgbClr val="E46C0A"/>
                  </a:solidFill>
                  <a:latin typeface="Calibri" pitchFamily="34" charset="0"/>
                </a:rPr>
                <a:t>Tower 1: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smtClean="0">
                  <a:solidFill>
                    <a:srgbClr val="002060"/>
                  </a:solidFill>
                  <a:latin typeface="Calibri" pitchFamily="34" charset="0"/>
                </a:rPr>
                <a:t>1</a:t>
              </a:r>
              <a:r>
                <a:rPr lang="en-US" altLang="en-US" sz="1800" b="0" baseline="30000" smtClean="0">
                  <a:solidFill>
                    <a:srgbClr val="002060"/>
                  </a:solidFill>
                  <a:latin typeface="Calibri" pitchFamily="34" charset="0"/>
                </a:rPr>
                <a:t>st</a:t>
              </a:r>
              <a:r>
                <a:rPr lang="en-US" altLang="en-US" sz="1800" b="0" smtClean="0">
                  <a:solidFill>
                    <a:srgbClr val="002060"/>
                  </a:solidFill>
                  <a:latin typeface="Calibri" pitchFamily="34" charset="0"/>
                </a:rPr>
                <a:t> Street SJC</a:t>
              </a:r>
            </a:p>
          </p:txBody>
        </p:sp>
        <p:sp>
          <p:nvSpPr>
            <p:cNvPr id="38939" name="TextBox 25"/>
            <p:cNvSpPr txBox="1">
              <a:spLocks noChangeArrowheads="1"/>
            </p:cNvSpPr>
            <p:nvPr/>
          </p:nvSpPr>
          <p:spPr bwMode="auto">
            <a:xfrm>
              <a:off x="980201" y="4624635"/>
              <a:ext cx="290599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q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smtClean="0">
                  <a:solidFill>
                    <a:srgbClr val="E46C0A"/>
                  </a:solidFill>
                  <a:latin typeface="Calibri" pitchFamily="34" charset="0"/>
                </a:rPr>
                <a:t>Tower: 2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smtClean="0">
                  <a:solidFill>
                    <a:srgbClr val="002060"/>
                  </a:solidFill>
                  <a:latin typeface="Calibri" pitchFamily="34" charset="0"/>
                </a:rPr>
                <a:t>Skeggs Peak </a:t>
              </a:r>
            </a:p>
          </p:txBody>
        </p:sp>
        <p:sp>
          <p:nvSpPr>
            <p:cNvPr id="38940" name="TextBox 26"/>
            <p:cNvSpPr txBox="1">
              <a:spLocks noChangeArrowheads="1"/>
            </p:cNvSpPr>
            <p:nvPr/>
          </p:nvSpPr>
          <p:spPr bwMode="auto">
            <a:xfrm>
              <a:off x="980201" y="5564940"/>
              <a:ext cx="176299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q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smtClean="0">
                  <a:solidFill>
                    <a:srgbClr val="E46C0A"/>
                  </a:solidFill>
                  <a:latin typeface="Calibri" pitchFamily="34" charset="0"/>
                </a:rPr>
                <a:t>Tower 3: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smtClean="0">
                  <a:solidFill>
                    <a:srgbClr val="002060"/>
                  </a:solidFill>
                  <a:latin typeface="Calibri" pitchFamily="34" charset="0"/>
                </a:rPr>
                <a:t>Clay Street SFO</a:t>
              </a:r>
            </a:p>
          </p:txBody>
        </p:sp>
        <p:pic>
          <p:nvPicPr>
            <p:cNvPr id="3894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570" y="3571002"/>
              <a:ext cx="458430" cy="872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94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570" y="4511306"/>
              <a:ext cx="458430" cy="872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94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570" y="5451611"/>
              <a:ext cx="458430" cy="872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16" name="Straight Connector 15"/>
          <p:cNvCxnSpPr>
            <a:endCxn id="12290" idx="2"/>
          </p:cNvCxnSpPr>
          <p:nvPr/>
        </p:nvCxnSpPr>
        <p:spPr>
          <a:xfrm flipV="1">
            <a:off x="2433638" y="3973513"/>
            <a:ext cx="3419475" cy="33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2290" idx="2"/>
          </p:cNvCxnSpPr>
          <p:nvPr/>
        </p:nvCxnSpPr>
        <p:spPr>
          <a:xfrm flipH="1">
            <a:off x="2516188" y="3973513"/>
            <a:ext cx="3336925" cy="892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2290" idx="2"/>
          </p:cNvCxnSpPr>
          <p:nvPr/>
        </p:nvCxnSpPr>
        <p:spPr>
          <a:xfrm flipH="1">
            <a:off x="2433638" y="3973513"/>
            <a:ext cx="3419475" cy="1741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715918" y="5331967"/>
            <a:ext cx="1447800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</a:rPr>
              <a:t>Data Rate=17</a:t>
            </a:r>
            <a:br>
              <a:rPr lang="en-US" sz="1800" b="0" dirty="0">
                <a:solidFill>
                  <a:prstClr val="black"/>
                </a:solidFill>
                <a:latin typeface="Calibri"/>
              </a:rPr>
            </a:br>
            <a:r>
              <a:rPr lang="en-US" sz="1800" b="0" dirty="0">
                <a:solidFill>
                  <a:prstClr val="black"/>
                </a:solidFill>
                <a:latin typeface="Calibri"/>
              </a:rPr>
              <a:t>Temp =75F</a:t>
            </a:r>
            <a:br>
              <a:rPr lang="en-US" sz="1800" b="0" dirty="0">
                <a:solidFill>
                  <a:prstClr val="black"/>
                </a:solidFill>
                <a:latin typeface="Calibri"/>
              </a:rPr>
            </a:br>
            <a:r>
              <a:rPr lang="en-US" sz="1800" b="0" dirty="0">
                <a:solidFill>
                  <a:prstClr val="black"/>
                </a:solidFill>
                <a:latin typeface="Calibri"/>
              </a:rPr>
              <a:t>Battery =94%</a:t>
            </a:r>
          </a:p>
        </p:txBody>
      </p:sp>
      <p:pic>
        <p:nvPicPr>
          <p:cNvPr id="12290" name="Picture 2" descr="C:\Users\bdunn\Documents\Customers\FedEx\FedEx Truck Aeri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2429">
            <a:off x="5648001" y="3742589"/>
            <a:ext cx="586607" cy="26491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4" name="AutoShape 4" descr="Image result for location icon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 smtClean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38925" name="Group 29"/>
          <p:cNvGrpSpPr>
            <a:grpSpLocks/>
          </p:cNvGrpSpPr>
          <p:nvPr/>
        </p:nvGrpSpPr>
        <p:grpSpPr bwMode="auto">
          <a:xfrm>
            <a:off x="319088" y="1447800"/>
            <a:ext cx="6005512" cy="1141413"/>
            <a:chOff x="318655" y="1447800"/>
            <a:chExt cx="6005945" cy="1142166"/>
          </a:xfrm>
        </p:grpSpPr>
        <p:grpSp>
          <p:nvGrpSpPr>
            <p:cNvPr id="38932" name="Group 31"/>
            <p:cNvGrpSpPr>
              <a:grpSpLocks/>
            </p:cNvGrpSpPr>
            <p:nvPr/>
          </p:nvGrpSpPr>
          <p:grpSpPr bwMode="auto">
            <a:xfrm>
              <a:off x="762000" y="1524000"/>
              <a:ext cx="5562600" cy="1052578"/>
              <a:chOff x="762000" y="1283732"/>
              <a:chExt cx="5562600" cy="1052578"/>
            </a:xfrm>
          </p:grpSpPr>
          <p:sp>
            <p:nvSpPr>
              <p:cNvPr id="38934" name="TextBox 33"/>
              <p:cNvSpPr txBox="1">
                <a:spLocks noChangeArrowheads="1"/>
              </p:cNvSpPr>
              <p:nvPr/>
            </p:nvSpPr>
            <p:spPr bwMode="auto">
              <a:xfrm>
                <a:off x="762000" y="1646137"/>
                <a:ext cx="4191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q"/>
                  <a:defRPr sz="2000" b="1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1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 smtClean="0">
                    <a:solidFill>
                      <a:srgbClr val="262626"/>
                    </a:solidFill>
                    <a:latin typeface="Calibri" pitchFamily="34" charset="0"/>
                  </a:rPr>
                  <a:t>LoRa Mote </a:t>
                </a:r>
                <a:r>
                  <a:rPr lang="en-US" altLang="en-US" sz="1800" b="0" smtClean="0">
                    <a:solidFill>
                      <a:srgbClr val="0070C0"/>
                    </a:solidFill>
                    <a:latin typeface="Calibri" pitchFamily="34" charset="0"/>
                  </a:rPr>
                  <a:t>departs on truck </a:t>
                </a:r>
              </a:p>
            </p:txBody>
          </p:sp>
          <p:grpSp>
            <p:nvGrpSpPr>
              <p:cNvPr id="38935" name="Group 34"/>
              <p:cNvGrpSpPr>
                <a:grpSpLocks/>
              </p:cNvGrpSpPr>
              <p:nvPr/>
            </p:nvGrpSpPr>
            <p:grpSpPr bwMode="auto">
              <a:xfrm>
                <a:off x="762000" y="1283732"/>
                <a:ext cx="5562600" cy="1052578"/>
                <a:chOff x="762000" y="1283732"/>
                <a:chExt cx="5562600" cy="1052578"/>
              </a:xfrm>
            </p:grpSpPr>
            <p:sp>
              <p:nvSpPr>
                <p:cNvPr id="38936" name="TextBox 39"/>
                <p:cNvSpPr txBox="1">
                  <a:spLocks noChangeArrowheads="1"/>
                </p:cNvSpPr>
                <p:nvPr/>
              </p:nvSpPr>
              <p:spPr bwMode="auto">
                <a:xfrm>
                  <a:off x="762000" y="1283732"/>
                  <a:ext cx="556260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Wingdings" pitchFamily="2" charset="2"/>
                    <a:buChar char="q"/>
                    <a:defRPr sz="2000" b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1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b="0" smtClean="0">
                      <a:solidFill>
                        <a:srgbClr val="006600"/>
                      </a:solidFill>
                      <a:latin typeface="Calibri" pitchFamily="34" charset="0"/>
                    </a:rPr>
                    <a:t>4/21/15 (7:10 pm)</a:t>
                  </a:r>
                  <a:endParaRPr lang="en-US" altLang="en-US" sz="1800" b="0" smtClean="0">
                    <a:solidFill>
                      <a:srgbClr val="00206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38937" name="TextBox 40"/>
                <p:cNvSpPr txBox="1">
                  <a:spLocks noChangeArrowheads="1"/>
                </p:cNvSpPr>
                <p:nvPr/>
              </p:nvSpPr>
              <p:spPr bwMode="auto">
                <a:xfrm>
                  <a:off x="762000" y="1966978"/>
                  <a:ext cx="556260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Wingdings" pitchFamily="2" charset="2"/>
                    <a:buChar char="q"/>
                    <a:defRPr sz="2000" b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1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smtClean="0">
                      <a:solidFill>
                        <a:srgbClr val="E46C0A"/>
                      </a:solidFill>
                      <a:latin typeface="Calibri" pitchFamily="34" charset="0"/>
                    </a:rPr>
                    <a:t>Fed Ex Office: </a:t>
                  </a:r>
                  <a:r>
                    <a:rPr lang="en-US" altLang="en-US" sz="1800" b="0" smtClean="0">
                      <a:solidFill>
                        <a:srgbClr val="002060"/>
                      </a:solidFill>
                      <a:latin typeface="Calibri" pitchFamily="34" charset="0"/>
                    </a:rPr>
                    <a:t>454 El Camino Real, Redwood City CA  </a:t>
                  </a:r>
                </a:p>
              </p:txBody>
            </p:sp>
          </p:grpSp>
        </p:grpSp>
        <p:pic>
          <p:nvPicPr>
            <p:cNvPr id="38933" name="Picture 11" descr="C:\Users\bdunn\Documents\Customers\FedEx\icons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55" y="1447800"/>
              <a:ext cx="367145" cy="1142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8926" name="Group 41"/>
          <p:cNvGrpSpPr>
            <a:grpSpLocks/>
          </p:cNvGrpSpPr>
          <p:nvPr/>
        </p:nvGrpSpPr>
        <p:grpSpPr bwMode="auto">
          <a:xfrm>
            <a:off x="4552950" y="111125"/>
            <a:ext cx="4286250" cy="2098675"/>
            <a:chOff x="4363243" y="263852"/>
            <a:chExt cx="4285457" cy="2098333"/>
          </a:xfrm>
        </p:grpSpPr>
        <p:grpSp>
          <p:nvGrpSpPr>
            <p:cNvPr id="38928" name="Group 42"/>
            <p:cNvGrpSpPr>
              <a:grpSpLocks/>
            </p:cNvGrpSpPr>
            <p:nvPr/>
          </p:nvGrpSpPr>
          <p:grpSpPr bwMode="auto">
            <a:xfrm>
              <a:off x="4363243" y="263852"/>
              <a:ext cx="4285457" cy="2098333"/>
              <a:chOff x="4363243" y="263852"/>
              <a:chExt cx="4285457" cy="2098333"/>
            </a:xfrm>
          </p:grpSpPr>
          <p:pic>
            <p:nvPicPr>
              <p:cNvPr id="45" name="Picture 5" descr="https://encrypted-tbn0.gstatic.com/images?q=tbn:ANd9GcSsKtVDSLhRf_s1ZxXsdZVeLrQgZvotYS50oVWnuLlPPjHYpfsS">
                <a:hlinkClick r:id="rId7"/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3243" y="263852"/>
                <a:ext cx="2352675" cy="2098333"/>
              </a:xfrm>
              <a:prstGeom prst="rect">
                <a:avLst/>
              </a:prstGeom>
              <a:noFill/>
              <a:effectLst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8400" y="311558"/>
                <a:ext cx="2400300" cy="201554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8929" name="TextBox 43"/>
            <p:cNvSpPr txBox="1">
              <a:spLocks noChangeArrowheads="1"/>
            </p:cNvSpPr>
            <p:nvPr/>
          </p:nvSpPr>
          <p:spPr bwMode="auto">
            <a:xfrm>
              <a:off x="7053374" y="736431"/>
              <a:ext cx="129302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q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smtClean="0">
                  <a:solidFill>
                    <a:srgbClr val="DDD9C3"/>
                  </a:solidFill>
                  <a:latin typeface="Calibri" pitchFamily="34" charset="0"/>
                </a:rPr>
                <a:t>LoRa Mote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28600" y="228600"/>
            <a:ext cx="76200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dirty="0">
                <a:solidFill>
                  <a:srgbClr val="7030A0"/>
                </a:solidFill>
                <a:latin typeface="Calibri"/>
              </a:rPr>
              <a:t>Fed</a:t>
            </a:r>
            <a:r>
              <a:rPr lang="en-US" sz="3200" b="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Ex</a:t>
            </a:r>
            <a:r>
              <a:rPr lang="en-US" sz="3200" b="0" dirty="0">
                <a:solidFill>
                  <a:prstClr val="black"/>
                </a:solidFill>
                <a:latin typeface="Calibri"/>
              </a:rPr>
              <a:t> Experiment: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LoRa for LP WAN Asset Tracking</a:t>
            </a:r>
            <a:endParaRPr lang="en-US" sz="2800" b="0" dirty="0">
              <a:solidFill>
                <a:srgbClr val="4F81B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05674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09557"/>
            <a:ext cx="5787266" cy="39288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39" name="Group 5"/>
          <p:cNvGrpSpPr>
            <a:grpSpLocks/>
          </p:cNvGrpSpPr>
          <p:nvPr/>
        </p:nvGrpSpPr>
        <p:grpSpPr bwMode="auto">
          <a:xfrm>
            <a:off x="4552950" y="111125"/>
            <a:ext cx="4286250" cy="2098675"/>
            <a:chOff x="4363243" y="263852"/>
            <a:chExt cx="4285457" cy="2098333"/>
          </a:xfrm>
        </p:grpSpPr>
        <p:grpSp>
          <p:nvGrpSpPr>
            <p:cNvPr id="39968" name="Group 6"/>
            <p:cNvGrpSpPr>
              <a:grpSpLocks/>
            </p:cNvGrpSpPr>
            <p:nvPr/>
          </p:nvGrpSpPr>
          <p:grpSpPr bwMode="auto">
            <a:xfrm>
              <a:off x="4363243" y="263852"/>
              <a:ext cx="4285457" cy="2098333"/>
              <a:chOff x="4363243" y="263852"/>
              <a:chExt cx="4285457" cy="2098333"/>
            </a:xfrm>
          </p:grpSpPr>
          <p:pic>
            <p:nvPicPr>
              <p:cNvPr id="9" name="Picture 5" descr="https://encrypted-tbn0.gstatic.com/images?q=tbn:ANd9GcSsKtVDSLhRf_s1ZxXsdZVeLrQgZvotYS50oVWnuLlPPjHYpfs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3243" y="263852"/>
                <a:ext cx="2352675" cy="2098333"/>
              </a:xfrm>
              <a:prstGeom prst="rect">
                <a:avLst/>
              </a:prstGeom>
              <a:noFill/>
              <a:effectLst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8400" y="311558"/>
                <a:ext cx="2400300" cy="201554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9969" name="TextBox 7"/>
            <p:cNvSpPr txBox="1">
              <a:spLocks noChangeArrowheads="1"/>
            </p:cNvSpPr>
            <p:nvPr/>
          </p:nvSpPr>
          <p:spPr bwMode="auto">
            <a:xfrm>
              <a:off x="7053374" y="736431"/>
              <a:ext cx="129302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q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smtClean="0">
                  <a:solidFill>
                    <a:srgbClr val="DDD9C3"/>
                  </a:solidFill>
                  <a:latin typeface="Calibri" pitchFamily="34" charset="0"/>
                </a:rPr>
                <a:t>LoRa Mote</a:t>
              </a:r>
            </a:p>
          </p:txBody>
        </p:sp>
      </p:grpSp>
      <p:grpSp>
        <p:nvGrpSpPr>
          <p:cNvPr id="39940" name="Group 11"/>
          <p:cNvGrpSpPr>
            <a:grpSpLocks/>
          </p:cNvGrpSpPr>
          <p:nvPr/>
        </p:nvGrpSpPr>
        <p:grpSpPr bwMode="auto">
          <a:xfrm>
            <a:off x="319088" y="1447800"/>
            <a:ext cx="6005512" cy="1141413"/>
            <a:chOff x="318655" y="1447800"/>
            <a:chExt cx="6005945" cy="1142166"/>
          </a:xfrm>
        </p:grpSpPr>
        <p:grpSp>
          <p:nvGrpSpPr>
            <p:cNvPr id="39962" name="Group 12"/>
            <p:cNvGrpSpPr>
              <a:grpSpLocks/>
            </p:cNvGrpSpPr>
            <p:nvPr/>
          </p:nvGrpSpPr>
          <p:grpSpPr bwMode="auto">
            <a:xfrm>
              <a:off x="762000" y="1524000"/>
              <a:ext cx="5562600" cy="1052578"/>
              <a:chOff x="762000" y="1283732"/>
              <a:chExt cx="5562600" cy="1052578"/>
            </a:xfrm>
          </p:grpSpPr>
          <p:sp>
            <p:nvSpPr>
              <p:cNvPr id="39964" name="TextBox 14"/>
              <p:cNvSpPr txBox="1">
                <a:spLocks noChangeArrowheads="1"/>
              </p:cNvSpPr>
              <p:nvPr/>
            </p:nvSpPr>
            <p:spPr bwMode="auto">
              <a:xfrm>
                <a:off x="762000" y="1646137"/>
                <a:ext cx="42672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q"/>
                  <a:defRPr sz="2000" b="1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1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 smtClean="0">
                    <a:solidFill>
                      <a:srgbClr val="262626"/>
                    </a:solidFill>
                    <a:latin typeface="Calibri" pitchFamily="34" charset="0"/>
                  </a:rPr>
                  <a:t>Driver goes to </a:t>
                </a:r>
                <a:r>
                  <a:rPr lang="en-US" altLang="en-US" sz="1800" b="0" smtClean="0">
                    <a:solidFill>
                      <a:srgbClr val="0070C0"/>
                    </a:solidFill>
                    <a:latin typeface="Calibri" pitchFamily="34" charset="0"/>
                  </a:rPr>
                  <a:t>Port of Redwood City </a:t>
                </a:r>
              </a:p>
            </p:txBody>
          </p:sp>
          <p:grpSp>
            <p:nvGrpSpPr>
              <p:cNvPr id="39965" name="Group 15"/>
              <p:cNvGrpSpPr>
                <a:grpSpLocks/>
              </p:cNvGrpSpPr>
              <p:nvPr/>
            </p:nvGrpSpPr>
            <p:grpSpPr bwMode="auto">
              <a:xfrm>
                <a:off x="762000" y="1283732"/>
                <a:ext cx="5562600" cy="1052578"/>
                <a:chOff x="762000" y="1283732"/>
                <a:chExt cx="5562600" cy="1052578"/>
              </a:xfrm>
            </p:grpSpPr>
            <p:sp>
              <p:nvSpPr>
                <p:cNvPr id="39966" name="TextBox 16"/>
                <p:cNvSpPr txBox="1">
                  <a:spLocks noChangeArrowheads="1"/>
                </p:cNvSpPr>
                <p:nvPr/>
              </p:nvSpPr>
              <p:spPr bwMode="auto">
                <a:xfrm>
                  <a:off x="762000" y="1283732"/>
                  <a:ext cx="556260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Wingdings" pitchFamily="2" charset="2"/>
                    <a:buChar char="q"/>
                    <a:defRPr sz="2000" b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1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b="0" smtClean="0">
                      <a:solidFill>
                        <a:srgbClr val="006600"/>
                      </a:solidFill>
                      <a:latin typeface="Calibri" pitchFamily="34" charset="0"/>
                    </a:rPr>
                    <a:t>4/21/15 (7:57 pm)</a:t>
                  </a:r>
                  <a:endParaRPr lang="en-US" altLang="en-US" sz="1800" b="0" smtClean="0">
                    <a:solidFill>
                      <a:srgbClr val="00206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39967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762000" y="1966978"/>
                  <a:ext cx="556260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Wingdings" pitchFamily="2" charset="2"/>
                    <a:buChar char="q"/>
                    <a:defRPr sz="2000" b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1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smtClean="0">
                      <a:solidFill>
                        <a:srgbClr val="E46C0A"/>
                      </a:solidFill>
                      <a:latin typeface="Calibri" pitchFamily="34" charset="0"/>
                    </a:rPr>
                    <a:t>Nearest Tower:  </a:t>
                  </a:r>
                  <a:r>
                    <a:rPr lang="en-US" altLang="en-US" sz="1800" b="0" smtClean="0">
                      <a:solidFill>
                        <a:srgbClr val="002060"/>
                      </a:solidFill>
                      <a:latin typeface="Calibri" pitchFamily="34" charset="0"/>
                    </a:rPr>
                    <a:t>9 Miles / Skeggs Peak  </a:t>
                  </a:r>
                </a:p>
              </p:txBody>
            </p:sp>
          </p:grpSp>
        </p:grpSp>
        <p:pic>
          <p:nvPicPr>
            <p:cNvPr id="39963" name="Picture 11" descr="C:\Users\bdunn\Documents\Customers\FedEx\icons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55" y="1447800"/>
              <a:ext cx="367145" cy="1142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6968837" y="3050809"/>
            <a:ext cx="1568058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</a:rPr>
              <a:t>Data Rate=16</a:t>
            </a:r>
            <a:br>
              <a:rPr lang="en-US" sz="1800" b="0" dirty="0">
                <a:solidFill>
                  <a:prstClr val="black"/>
                </a:solidFill>
                <a:latin typeface="Calibri"/>
              </a:rPr>
            </a:br>
            <a:r>
              <a:rPr lang="en-US" sz="1800" b="0" dirty="0">
                <a:solidFill>
                  <a:prstClr val="black"/>
                </a:solidFill>
                <a:latin typeface="Calibri"/>
              </a:rPr>
              <a:t>Temp= 75.2F</a:t>
            </a:r>
            <a:br>
              <a:rPr lang="en-US" sz="1800" b="0" dirty="0">
                <a:solidFill>
                  <a:prstClr val="black"/>
                </a:solidFill>
                <a:latin typeface="Calibri"/>
              </a:rPr>
            </a:br>
            <a:r>
              <a:rPr lang="en-US" sz="1800" b="0" dirty="0">
                <a:solidFill>
                  <a:prstClr val="black"/>
                </a:solidFill>
                <a:latin typeface="Calibri"/>
              </a:rPr>
              <a:t>Battery =92%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29445" y="5792228"/>
            <a:ext cx="16764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</a:rPr>
              <a:t>El Camino Real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10001" y="3050809"/>
            <a:ext cx="2285999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</a:rPr>
              <a:t>Port of Redwood City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096000" y="3235325"/>
            <a:ext cx="228600" cy="0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886200" y="5456238"/>
            <a:ext cx="76200" cy="258762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952" name="Group 34"/>
          <p:cNvGrpSpPr>
            <a:grpSpLocks/>
          </p:cNvGrpSpPr>
          <p:nvPr/>
        </p:nvGrpSpPr>
        <p:grpSpPr bwMode="auto">
          <a:xfrm>
            <a:off x="228600" y="4302125"/>
            <a:ext cx="2233613" cy="2284413"/>
            <a:chOff x="228600" y="4302721"/>
            <a:chExt cx="2234045" cy="2283903"/>
          </a:xfrm>
        </p:grpSpPr>
        <p:grpSp>
          <p:nvGrpSpPr>
            <p:cNvPr id="39956" name="Group 19"/>
            <p:cNvGrpSpPr>
              <a:grpSpLocks/>
            </p:cNvGrpSpPr>
            <p:nvPr/>
          </p:nvGrpSpPr>
          <p:grpSpPr bwMode="auto">
            <a:xfrm>
              <a:off x="228600" y="4996804"/>
              <a:ext cx="2234045" cy="1589820"/>
              <a:chOff x="4551218" y="4201392"/>
              <a:chExt cx="2552700" cy="1790700"/>
            </a:xfrm>
          </p:grpSpPr>
          <p:pic>
            <p:nvPicPr>
              <p:cNvPr id="39960" name="Picture 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1218" y="4201392"/>
                <a:ext cx="2552700" cy="1790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6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8790">
                <a:off x="5361266" y="4473382"/>
                <a:ext cx="649432" cy="203759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9957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321" y="4302721"/>
              <a:ext cx="496593" cy="496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958" name="TextBox 30"/>
            <p:cNvSpPr txBox="1">
              <a:spLocks noChangeArrowheads="1"/>
            </p:cNvSpPr>
            <p:nvPr/>
          </p:nvSpPr>
          <p:spPr bwMode="auto">
            <a:xfrm>
              <a:off x="833550" y="4383873"/>
              <a:ext cx="7534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q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smtClean="0">
                  <a:solidFill>
                    <a:srgbClr val="000000"/>
                  </a:solidFill>
                  <a:latin typeface="Calibri" pitchFamily="34" charset="0"/>
                </a:rPr>
                <a:t>75.2</a:t>
              </a:r>
              <a:r>
                <a:rPr lang="en-US" altLang="en-US" sz="1800" b="0" baseline="30000" smtClean="0">
                  <a:solidFill>
                    <a:srgbClr val="000000"/>
                  </a:solidFill>
                  <a:latin typeface="Calibri" pitchFamily="34" charset="0"/>
                </a:rPr>
                <a:t>0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1209865" y="4799498"/>
              <a:ext cx="376311" cy="7872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228600" y="228600"/>
            <a:ext cx="76200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dirty="0">
                <a:solidFill>
                  <a:srgbClr val="7030A0"/>
                </a:solidFill>
                <a:latin typeface="Calibri"/>
              </a:rPr>
              <a:t>Fed</a:t>
            </a:r>
            <a:r>
              <a:rPr lang="en-US" sz="3200" b="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Ex</a:t>
            </a:r>
            <a:r>
              <a:rPr lang="en-US" sz="3200" b="0" dirty="0">
                <a:solidFill>
                  <a:prstClr val="black"/>
                </a:solidFill>
                <a:latin typeface="Calibri"/>
              </a:rPr>
              <a:t> Experiment: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LoRa for LP WAN Asset Tracking</a:t>
            </a:r>
            <a:endParaRPr lang="en-US" sz="2800" b="0" dirty="0">
              <a:solidFill>
                <a:srgbClr val="4F81B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8" name="Picture 2" descr="C:\Users\bdunn\Documents\Customers\FedEx\FedEx Truck Aeria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3642">
            <a:off x="6189296" y="2930441"/>
            <a:ext cx="586607" cy="26491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bdunn\Documents\Customers\FedEx\FedEx Truck Aeria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95559">
            <a:off x="3373561" y="5298141"/>
            <a:ext cx="586607" cy="26491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816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821110"/>
            <a:ext cx="6019800" cy="388449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3" name="Group 5"/>
          <p:cNvGrpSpPr>
            <a:grpSpLocks/>
          </p:cNvGrpSpPr>
          <p:nvPr/>
        </p:nvGrpSpPr>
        <p:grpSpPr bwMode="auto">
          <a:xfrm>
            <a:off x="4552950" y="111125"/>
            <a:ext cx="4286250" cy="2098675"/>
            <a:chOff x="4363243" y="263852"/>
            <a:chExt cx="4285457" cy="2098333"/>
          </a:xfrm>
        </p:grpSpPr>
        <p:grpSp>
          <p:nvGrpSpPr>
            <p:cNvPr id="40983" name="Group 6"/>
            <p:cNvGrpSpPr>
              <a:grpSpLocks/>
            </p:cNvGrpSpPr>
            <p:nvPr/>
          </p:nvGrpSpPr>
          <p:grpSpPr bwMode="auto">
            <a:xfrm>
              <a:off x="4363243" y="263852"/>
              <a:ext cx="4285457" cy="2098333"/>
              <a:chOff x="4363243" y="263852"/>
              <a:chExt cx="4285457" cy="2098333"/>
            </a:xfrm>
          </p:grpSpPr>
          <p:pic>
            <p:nvPicPr>
              <p:cNvPr id="9" name="Picture 5" descr="https://encrypted-tbn0.gstatic.com/images?q=tbn:ANd9GcSsKtVDSLhRf_s1ZxXsdZVeLrQgZvotYS50oVWnuLlPPjHYpfs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3243" y="263852"/>
                <a:ext cx="2352675" cy="2098333"/>
              </a:xfrm>
              <a:prstGeom prst="rect">
                <a:avLst/>
              </a:prstGeom>
              <a:noFill/>
              <a:effectLst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8400" y="311558"/>
                <a:ext cx="2400300" cy="201554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0984" name="TextBox 7"/>
            <p:cNvSpPr txBox="1">
              <a:spLocks noChangeArrowheads="1"/>
            </p:cNvSpPr>
            <p:nvPr/>
          </p:nvSpPr>
          <p:spPr bwMode="auto">
            <a:xfrm>
              <a:off x="7053374" y="736431"/>
              <a:ext cx="129302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q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smtClean="0">
                  <a:solidFill>
                    <a:srgbClr val="DDD9C3"/>
                  </a:solidFill>
                  <a:latin typeface="Calibri" pitchFamily="34" charset="0"/>
                </a:rPr>
                <a:t>LoRa Mote</a:t>
              </a:r>
            </a:p>
          </p:txBody>
        </p:sp>
      </p:grpSp>
      <p:grpSp>
        <p:nvGrpSpPr>
          <p:cNvPr id="40964" name="Group 11"/>
          <p:cNvGrpSpPr>
            <a:grpSpLocks/>
          </p:cNvGrpSpPr>
          <p:nvPr/>
        </p:nvGrpSpPr>
        <p:grpSpPr bwMode="auto">
          <a:xfrm>
            <a:off x="319088" y="1447800"/>
            <a:ext cx="6005512" cy="1141413"/>
            <a:chOff x="318655" y="1447800"/>
            <a:chExt cx="6005945" cy="1142166"/>
          </a:xfrm>
        </p:grpSpPr>
        <p:grpSp>
          <p:nvGrpSpPr>
            <p:cNvPr id="40977" name="Group 12"/>
            <p:cNvGrpSpPr>
              <a:grpSpLocks/>
            </p:cNvGrpSpPr>
            <p:nvPr/>
          </p:nvGrpSpPr>
          <p:grpSpPr bwMode="auto">
            <a:xfrm>
              <a:off x="762000" y="1524000"/>
              <a:ext cx="5562600" cy="1052578"/>
              <a:chOff x="762000" y="1283732"/>
              <a:chExt cx="5562600" cy="1052578"/>
            </a:xfrm>
          </p:grpSpPr>
          <p:sp>
            <p:nvSpPr>
              <p:cNvPr id="40979" name="TextBox 14"/>
              <p:cNvSpPr txBox="1">
                <a:spLocks noChangeArrowheads="1"/>
              </p:cNvSpPr>
              <p:nvPr/>
            </p:nvSpPr>
            <p:spPr bwMode="auto">
              <a:xfrm>
                <a:off x="762000" y="1646137"/>
                <a:ext cx="42672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q"/>
                  <a:defRPr sz="2000" b="1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1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 smtClean="0">
                    <a:solidFill>
                      <a:srgbClr val="262626"/>
                    </a:solidFill>
                    <a:latin typeface="Calibri" pitchFamily="34" charset="0"/>
                  </a:rPr>
                  <a:t>Driver goes to </a:t>
                </a:r>
                <a:r>
                  <a:rPr lang="en-US" altLang="en-US" sz="1800" b="0" smtClean="0">
                    <a:solidFill>
                      <a:srgbClr val="0070C0"/>
                    </a:solidFill>
                    <a:latin typeface="Calibri" pitchFamily="34" charset="0"/>
                  </a:rPr>
                  <a:t>Menlo Park sorting facility </a:t>
                </a:r>
              </a:p>
            </p:txBody>
          </p:sp>
          <p:grpSp>
            <p:nvGrpSpPr>
              <p:cNvPr id="40980" name="Group 15"/>
              <p:cNvGrpSpPr>
                <a:grpSpLocks/>
              </p:cNvGrpSpPr>
              <p:nvPr/>
            </p:nvGrpSpPr>
            <p:grpSpPr bwMode="auto">
              <a:xfrm>
                <a:off x="762000" y="1283732"/>
                <a:ext cx="5562600" cy="1052578"/>
                <a:chOff x="762000" y="1283732"/>
                <a:chExt cx="5562600" cy="1052578"/>
              </a:xfrm>
            </p:grpSpPr>
            <p:sp>
              <p:nvSpPr>
                <p:cNvPr id="40981" name="TextBox 16"/>
                <p:cNvSpPr txBox="1">
                  <a:spLocks noChangeArrowheads="1"/>
                </p:cNvSpPr>
                <p:nvPr/>
              </p:nvSpPr>
              <p:spPr bwMode="auto">
                <a:xfrm>
                  <a:off x="762000" y="1283732"/>
                  <a:ext cx="556260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Wingdings" pitchFamily="2" charset="2"/>
                    <a:buChar char="q"/>
                    <a:defRPr sz="2000" b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1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b="0" smtClean="0">
                      <a:solidFill>
                        <a:srgbClr val="006600"/>
                      </a:solidFill>
                      <a:latin typeface="Calibri" pitchFamily="34" charset="0"/>
                    </a:rPr>
                    <a:t>4/21/15 (8:03 pm)</a:t>
                  </a:r>
                  <a:endParaRPr lang="en-US" altLang="en-US" sz="1800" b="0" smtClean="0">
                    <a:solidFill>
                      <a:srgbClr val="00206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40982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762000" y="1966978"/>
                  <a:ext cx="556260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Wingdings" pitchFamily="2" charset="2"/>
                    <a:buChar char="q"/>
                    <a:defRPr sz="2000" b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1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smtClean="0">
                      <a:solidFill>
                        <a:srgbClr val="E46C0A"/>
                      </a:solidFill>
                      <a:latin typeface="Calibri" pitchFamily="34" charset="0"/>
                    </a:rPr>
                    <a:t>Nearest Tower:  </a:t>
                  </a:r>
                  <a:r>
                    <a:rPr lang="en-US" altLang="en-US" sz="1800" b="0" smtClean="0">
                      <a:solidFill>
                        <a:srgbClr val="002060"/>
                      </a:solidFill>
                      <a:latin typeface="Calibri" pitchFamily="34" charset="0"/>
                    </a:rPr>
                    <a:t>8 Miles / Skeggs Peak  </a:t>
                  </a:r>
                </a:p>
              </p:txBody>
            </p:sp>
          </p:grpSp>
        </p:grpSp>
        <p:pic>
          <p:nvPicPr>
            <p:cNvPr id="40978" name="Picture 11" descr="C:\Users\bdunn\Documents\Customers\FedEx\icons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55" y="1447800"/>
              <a:ext cx="367145" cy="1142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6783532" y="3056128"/>
            <a:ext cx="1752600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</a:rPr>
              <a:t>Data Rate=16</a:t>
            </a:r>
            <a:br>
              <a:rPr lang="en-US" sz="1800" b="0" dirty="0">
                <a:solidFill>
                  <a:prstClr val="black"/>
                </a:solidFill>
                <a:latin typeface="Calibri"/>
              </a:rPr>
            </a:br>
            <a:r>
              <a:rPr lang="en-US" sz="1800" b="0" dirty="0">
                <a:solidFill>
                  <a:prstClr val="black"/>
                </a:solidFill>
                <a:latin typeface="Calibri"/>
              </a:rPr>
              <a:t>Temp= 69.8F</a:t>
            </a:r>
            <a:br>
              <a:rPr lang="en-US" sz="1800" b="0" dirty="0">
                <a:solidFill>
                  <a:prstClr val="black"/>
                </a:solidFill>
                <a:latin typeface="Calibri"/>
              </a:rPr>
            </a:br>
            <a:r>
              <a:rPr lang="en-US" sz="1800" b="0" dirty="0">
                <a:solidFill>
                  <a:prstClr val="black"/>
                </a:solidFill>
                <a:latin typeface="Calibri"/>
              </a:rPr>
              <a:t>Battery =92%</a:t>
            </a:r>
          </a:p>
        </p:txBody>
      </p:sp>
      <p:grpSp>
        <p:nvGrpSpPr>
          <p:cNvPr id="40968" name="Group 36"/>
          <p:cNvGrpSpPr>
            <a:grpSpLocks/>
          </p:cNvGrpSpPr>
          <p:nvPr/>
        </p:nvGrpSpPr>
        <p:grpSpPr bwMode="auto">
          <a:xfrm>
            <a:off x="228600" y="4302125"/>
            <a:ext cx="2233613" cy="2284413"/>
            <a:chOff x="228600" y="4302721"/>
            <a:chExt cx="2234045" cy="2283903"/>
          </a:xfrm>
        </p:grpSpPr>
        <p:grpSp>
          <p:nvGrpSpPr>
            <p:cNvPr id="40971" name="Group 37"/>
            <p:cNvGrpSpPr>
              <a:grpSpLocks/>
            </p:cNvGrpSpPr>
            <p:nvPr/>
          </p:nvGrpSpPr>
          <p:grpSpPr bwMode="auto">
            <a:xfrm>
              <a:off x="228600" y="4996804"/>
              <a:ext cx="2234045" cy="1589820"/>
              <a:chOff x="4551218" y="4201392"/>
              <a:chExt cx="2552700" cy="1790700"/>
            </a:xfrm>
          </p:grpSpPr>
          <p:pic>
            <p:nvPicPr>
              <p:cNvPr id="40975" name="Picture 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1218" y="4201392"/>
                <a:ext cx="2552700" cy="1790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3" name="Picture 6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68790">
                <a:off x="5361266" y="4473382"/>
                <a:ext cx="649432" cy="203759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0972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321" y="4302721"/>
              <a:ext cx="496593" cy="496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973" name="TextBox 39"/>
            <p:cNvSpPr txBox="1">
              <a:spLocks noChangeArrowheads="1"/>
            </p:cNvSpPr>
            <p:nvPr/>
          </p:nvSpPr>
          <p:spPr bwMode="auto">
            <a:xfrm>
              <a:off x="833550" y="4383873"/>
              <a:ext cx="7534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q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smtClean="0">
                  <a:solidFill>
                    <a:srgbClr val="000000"/>
                  </a:solidFill>
                  <a:latin typeface="Calibri" pitchFamily="34" charset="0"/>
                </a:rPr>
                <a:t>69.8</a:t>
              </a:r>
              <a:r>
                <a:rPr lang="en-US" altLang="en-US" sz="1800" b="0" baseline="30000" smtClean="0">
                  <a:solidFill>
                    <a:srgbClr val="000000"/>
                  </a:solidFill>
                  <a:latin typeface="Calibri" pitchFamily="34" charset="0"/>
                </a:rPr>
                <a:t>0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1209865" y="4799498"/>
              <a:ext cx="376311" cy="7872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228600" y="228600"/>
            <a:ext cx="76200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dirty="0">
                <a:solidFill>
                  <a:srgbClr val="7030A0"/>
                </a:solidFill>
                <a:latin typeface="Calibri"/>
              </a:rPr>
              <a:t>Fed</a:t>
            </a:r>
            <a:r>
              <a:rPr lang="en-US" sz="3200" b="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Ex</a:t>
            </a:r>
            <a:r>
              <a:rPr lang="en-US" sz="3200" b="0" dirty="0">
                <a:solidFill>
                  <a:prstClr val="black"/>
                </a:solidFill>
                <a:latin typeface="Calibri"/>
              </a:rPr>
              <a:t> Experiment: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LoRa for LP WAN Asset Tracking</a:t>
            </a:r>
            <a:endParaRPr lang="en-US" sz="2800" b="0" dirty="0">
              <a:solidFill>
                <a:srgbClr val="4F81B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097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5289550"/>
            <a:ext cx="615950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305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58" y="2819400"/>
            <a:ext cx="6117317" cy="379438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72300" y="3306771"/>
            <a:ext cx="1752600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</a:rPr>
              <a:t>Data Rate=16</a:t>
            </a:r>
            <a:br>
              <a:rPr lang="en-US" sz="1800" b="0" dirty="0">
                <a:solidFill>
                  <a:prstClr val="black"/>
                </a:solidFill>
                <a:latin typeface="Calibri"/>
              </a:rPr>
            </a:br>
            <a:r>
              <a:rPr lang="en-US" sz="1800" b="0" dirty="0">
                <a:solidFill>
                  <a:prstClr val="black"/>
                </a:solidFill>
                <a:latin typeface="Calibri"/>
              </a:rPr>
              <a:t>Temp= 75.2F</a:t>
            </a:r>
            <a:br>
              <a:rPr lang="en-US" sz="1800" b="0" dirty="0">
                <a:solidFill>
                  <a:prstClr val="black"/>
                </a:solidFill>
                <a:latin typeface="Calibri"/>
              </a:rPr>
            </a:br>
            <a:r>
              <a:rPr lang="en-US" sz="1800" b="0" dirty="0">
                <a:solidFill>
                  <a:prstClr val="black"/>
                </a:solidFill>
                <a:latin typeface="Calibri"/>
              </a:rPr>
              <a:t>Battery =90%</a:t>
            </a:r>
          </a:p>
        </p:txBody>
      </p:sp>
      <p:grpSp>
        <p:nvGrpSpPr>
          <p:cNvPr id="41990" name="Group 6"/>
          <p:cNvGrpSpPr>
            <a:grpSpLocks/>
          </p:cNvGrpSpPr>
          <p:nvPr/>
        </p:nvGrpSpPr>
        <p:grpSpPr bwMode="auto">
          <a:xfrm>
            <a:off x="4552950" y="111125"/>
            <a:ext cx="4286250" cy="2098675"/>
            <a:chOff x="4363243" y="263852"/>
            <a:chExt cx="4285457" cy="2098333"/>
          </a:xfrm>
        </p:grpSpPr>
        <p:grpSp>
          <p:nvGrpSpPr>
            <p:cNvPr id="42006" name="Group 7"/>
            <p:cNvGrpSpPr>
              <a:grpSpLocks/>
            </p:cNvGrpSpPr>
            <p:nvPr/>
          </p:nvGrpSpPr>
          <p:grpSpPr bwMode="auto">
            <a:xfrm>
              <a:off x="4363243" y="263852"/>
              <a:ext cx="4285457" cy="2098333"/>
              <a:chOff x="4363243" y="263852"/>
              <a:chExt cx="4285457" cy="2098333"/>
            </a:xfrm>
          </p:grpSpPr>
          <p:pic>
            <p:nvPicPr>
              <p:cNvPr id="10" name="Picture 5" descr="https://encrypted-tbn0.gstatic.com/images?q=tbn:ANd9GcSsKtVDSLhRf_s1ZxXsdZVeLrQgZvotYS50oVWnuLlPPjHYpfs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3243" y="263852"/>
                <a:ext cx="2352675" cy="2098333"/>
              </a:xfrm>
              <a:prstGeom prst="rect">
                <a:avLst/>
              </a:prstGeom>
              <a:noFill/>
              <a:effectLst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8400" y="311558"/>
                <a:ext cx="2400300" cy="201554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2007" name="TextBox 8"/>
            <p:cNvSpPr txBox="1">
              <a:spLocks noChangeArrowheads="1"/>
            </p:cNvSpPr>
            <p:nvPr/>
          </p:nvSpPr>
          <p:spPr bwMode="auto">
            <a:xfrm>
              <a:off x="7053374" y="736431"/>
              <a:ext cx="129302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q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smtClean="0">
                  <a:solidFill>
                    <a:srgbClr val="DDD9C3"/>
                  </a:solidFill>
                  <a:latin typeface="Calibri" pitchFamily="34" charset="0"/>
                </a:rPr>
                <a:t>LoRa Mote</a:t>
              </a:r>
            </a:p>
          </p:txBody>
        </p:sp>
      </p:grpSp>
      <p:grpSp>
        <p:nvGrpSpPr>
          <p:cNvPr id="41991" name="Group 12"/>
          <p:cNvGrpSpPr>
            <a:grpSpLocks/>
          </p:cNvGrpSpPr>
          <p:nvPr/>
        </p:nvGrpSpPr>
        <p:grpSpPr bwMode="auto">
          <a:xfrm>
            <a:off x="319088" y="1447800"/>
            <a:ext cx="6119812" cy="1141413"/>
            <a:chOff x="318655" y="1447800"/>
            <a:chExt cx="6120245" cy="1142166"/>
          </a:xfrm>
        </p:grpSpPr>
        <p:grpSp>
          <p:nvGrpSpPr>
            <p:cNvPr id="42000" name="Group 13"/>
            <p:cNvGrpSpPr>
              <a:grpSpLocks/>
            </p:cNvGrpSpPr>
            <p:nvPr/>
          </p:nvGrpSpPr>
          <p:grpSpPr bwMode="auto">
            <a:xfrm>
              <a:off x="762000" y="1524000"/>
              <a:ext cx="5676900" cy="1052578"/>
              <a:chOff x="762000" y="1283732"/>
              <a:chExt cx="5676900" cy="1052578"/>
            </a:xfrm>
          </p:grpSpPr>
          <p:sp>
            <p:nvSpPr>
              <p:cNvPr id="42002" name="TextBox 15"/>
              <p:cNvSpPr txBox="1">
                <a:spLocks noChangeArrowheads="1"/>
              </p:cNvSpPr>
              <p:nvPr/>
            </p:nvSpPr>
            <p:spPr bwMode="auto">
              <a:xfrm>
                <a:off x="762000" y="1646137"/>
                <a:ext cx="56769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q"/>
                  <a:defRPr sz="2000" b="1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1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 smtClean="0">
                    <a:solidFill>
                      <a:srgbClr val="262626"/>
                    </a:solidFill>
                    <a:latin typeface="Calibri" pitchFamily="34" charset="0"/>
                  </a:rPr>
                  <a:t>Package spends the night at </a:t>
                </a:r>
                <a:r>
                  <a:rPr lang="en-US" altLang="en-US" sz="1800" b="0" smtClean="0">
                    <a:solidFill>
                      <a:srgbClr val="0070C0"/>
                    </a:solidFill>
                    <a:latin typeface="Calibri" pitchFamily="34" charset="0"/>
                  </a:rPr>
                  <a:t>Oakland Airport on tarmac </a:t>
                </a:r>
              </a:p>
            </p:txBody>
          </p:sp>
          <p:grpSp>
            <p:nvGrpSpPr>
              <p:cNvPr id="42003" name="Group 16"/>
              <p:cNvGrpSpPr>
                <a:grpSpLocks/>
              </p:cNvGrpSpPr>
              <p:nvPr/>
            </p:nvGrpSpPr>
            <p:grpSpPr bwMode="auto">
              <a:xfrm>
                <a:off x="762000" y="1283732"/>
                <a:ext cx="5562600" cy="1052578"/>
                <a:chOff x="762000" y="1283732"/>
                <a:chExt cx="5562600" cy="1052578"/>
              </a:xfrm>
            </p:grpSpPr>
            <p:sp>
              <p:nvSpPr>
                <p:cNvPr id="42004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762000" y="1283732"/>
                  <a:ext cx="556260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Wingdings" pitchFamily="2" charset="2"/>
                    <a:buChar char="q"/>
                    <a:defRPr sz="2000" b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1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b="0" smtClean="0">
                      <a:solidFill>
                        <a:srgbClr val="006600"/>
                      </a:solidFill>
                      <a:latin typeface="Calibri" pitchFamily="34" charset="0"/>
                    </a:rPr>
                    <a:t>4/21/15 (10:37 pm)</a:t>
                  </a:r>
                  <a:endParaRPr lang="en-US" altLang="en-US" sz="1800" b="0" smtClean="0">
                    <a:solidFill>
                      <a:srgbClr val="00206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42005" name="TextBox 18"/>
                <p:cNvSpPr txBox="1">
                  <a:spLocks noChangeArrowheads="1"/>
                </p:cNvSpPr>
                <p:nvPr/>
              </p:nvSpPr>
              <p:spPr bwMode="auto">
                <a:xfrm>
                  <a:off x="762000" y="1966978"/>
                  <a:ext cx="556260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Wingdings" pitchFamily="2" charset="2"/>
                    <a:buChar char="q"/>
                    <a:defRPr sz="2000" b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1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smtClean="0">
                      <a:solidFill>
                        <a:srgbClr val="E46C0A"/>
                      </a:solidFill>
                      <a:latin typeface="Calibri" pitchFamily="34" charset="0"/>
                    </a:rPr>
                    <a:t>Nearest Tower:  </a:t>
                  </a:r>
                  <a:r>
                    <a:rPr lang="en-US" altLang="en-US" sz="1800" b="0" smtClean="0">
                      <a:solidFill>
                        <a:srgbClr val="002060"/>
                      </a:solidFill>
                      <a:latin typeface="Calibri" pitchFamily="34" charset="0"/>
                    </a:rPr>
                    <a:t>11.4  Miles / Clay &amp; Joes St SFO)  </a:t>
                  </a:r>
                </a:p>
              </p:txBody>
            </p:sp>
          </p:grpSp>
        </p:grpSp>
        <p:pic>
          <p:nvPicPr>
            <p:cNvPr id="42001" name="Picture 11" descr="C:\Users\bdunn\Documents\Customers\FedEx\icons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55" y="1447800"/>
              <a:ext cx="367145" cy="1142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992" name="Group 26"/>
          <p:cNvGrpSpPr>
            <a:grpSpLocks/>
          </p:cNvGrpSpPr>
          <p:nvPr/>
        </p:nvGrpSpPr>
        <p:grpSpPr bwMode="auto">
          <a:xfrm>
            <a:off x="346075" y="3933825"/>
            <a:ext cx="2481263" cy="2679700"/>
            <a:chOff x="228600" y="4025616"/>
            <a:chExt cx="2479964" cy="2679984"/>
          </a:xfrm>
        </p:grpSpPr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4667250"/>
              <a:ext cx="2479964" cy="203835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997" name="Group 28"/>
            <p:cNvGrpSpPr>
              <a:grpSpLocks/>
            </p:cNvGrpSpPr>
            <p:nvPr/>
          </p:nvGrpSpPr>
          <p:grpSpPr bwMode="auto">
            <a:xfrm>
              <a:off x="419557" y="4025616"/>
              <a:ext cx="1284631" cy="496593"/>
              <a:chOff x="302321" y="4302721"/>
              <a:chExt cx="1284631" cy="496593"/>
            </a:xfrm>
          </p:grpSpPr>
          <p:pic>
            <p:nvPicPr>
              <p:cNvPr id="41998" name="Picture 4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321" y="4302721"/>
                <a:ext cx="496593" cy="4965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1999" name="TextBox 30"/>
              <p:cNvSpPr txBox="1">
                <a:spLocks noChangeArrowheads="1"/>
              </p:cNvSpPr>
              <p:nvPr/>
            </p:nvSpPr>
            <p:spPr bwMode="auto">
              <a:xfrm>
                <a:off x="833550" y="4383873"/>
                <a:ext cx="75340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q"/>
                  <a:defRPr sz="2000" b="1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1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 smtClean="0">
                    <a:solidFill>
                      <a:srgbClr val="000000"/>
                    </a:solidFill>
                    <a:latin typeface="Calibri" pitchFamily="34" charset="0"/>
                  </a:rPr>
                  <a:t>75.2</a:t>
                </a:r>
                <a:r>
                  <a:rPr lang="en-US" altLang="en-US" sz="1800" b="0" baseline="30000" smtClean="0">
                    <a:solidFill>
                      <a:srgbClr val="000000"/>
                    </a:solidFill>
                    <a:latin typeface="Calibri" pitchFamily="34" charset="0"/>
                  </a:rPr>
                  <a:t>0</a:t>
                </a:r>
              </a:p>
            </p:txBody>
          </p:sp>
        </p:grpSp>
      </p:grpSp>
      <p:cxnSp>
        <p:nvCxnSpPr>
          <p:cNvPr id="34" name="Straight Arrow Connector 33"/>
          <p:cNvCxnSpPr>
            <a:stCxn id="41999" idx="3"/>
          </p:cNvCxnSpPr>
          <p:nvPr/>
        </p:nvCxnSpPr>
        <p:spPr>
          <a:xfrm flipV="1">
            <a:off x="1822450" y="3768725"/>
            <a:ext cx="2730500" cy="43021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28600" y="228600"/>
            <a:ext cx="76200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dirty="0">
                <a:solidFill>
                  <a:srgbClr val="7030A0"/>
                </a:solidFill>
                <a:latin typeface="Calibri"/>
              </a:rPr>
              <a:t>Fed</a:t>
            </a:r>
            <a:r>
              <a:rPr lang="en-US" sz="3200" b="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Ex</a:t>
            </a:r>
            <a:r>
              <a:rPr lang="en-US" sz="3200" b="0" dirty="0">
                <a:solidFill>
                  <a:prstClr val="black"/>
                </a:solidFill>
                <a:latin typeface="Calibri"/>
              </a:rPr>
              <a:t> Experiment: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LoRa for LP WAN Asset Tracking</a:t>
            </a:r>
            <a:endParaRPr lang="en-US" sz="2800" b="0" dirty="0">
              <a:solidFill>
                <a:srgbClr val="4F81B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3" name="Picture 2" descr="C:\Users\bdunn\Documents\Customers\FedEx\FedEx Truck Aeria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2429">
            <a:off x="5453988" y="5469921"/>
            <a:ext cx="552184" cy="24937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49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06301" y="5617600"/>
            <a:ext cx="1919288" cy="423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7544" y="5445224"/>
            <a:ext cx="576064" cy="768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424" y="932725"/>
            <a:ext cx="8329862" cy="557463"/>
          </a:xfrm>
        </p:spPr>
        <p:txBody>
          <a:bodyPr/>
          <a:lstStyle/>
          <a:p>
            <a:r>
              <a:rPr lang="en-US" dirty="0" smtClean="0"/>
              <a:t>Standardization and a strong ecosystem are key to enable </a:t>
            </a:r>
            <a:r>
              <a:rPr lang="en-US" dirty="0" err="1" smtClean="0"/>
              <a:t>IoT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83323" y="1604797"/>
            <a:ext cx="4469199" cy="4564928"/>
          </a:xfrm>
        </p:spPr>
        <p:txBody>
          <a:bodyPr>
            <a:noAutofit/>
          </a:bodyPr>
          <a:lstStyle/>
          <a:p>
            <a:pPr marL="3175" lvl="1" indent="0">
              <a:buNone/>
            </a:pPr>
            <a:r>
              <a:rPr lang="en-US" sz="1700" b="1" dirty="0" smtClean="0">
                <a:latin typeface="Arial" pitchFamily="34" charset="0"/>
                <a:cs typeface="Arial" pitchFamily="34" charset="0"/>
              </a:rPr>
              <a:t>LoRa</a:t>
            </a:r>
            <a:r>
              <a:rPr lang="en-US" sz="1700" b="1" baseline="30000" dirty="0" smtClean="0">
                <a:latin typeface="Arial" pitchFamily="34" charset="0"/>
                <a:cs typeface="Arial" pitchFamily="34" charset="0"/>
              </a:rPr>
              <a:t>™</a:t>
            </a:r>
            <a:r>
              <a:rPr lang="en-US" sz="1700" b="1" dirty="0" smtClean="0">
                <a:latin typeface="Arial" pitchFamily="34" charset="0"/>
                <a:cs typeface="Arial" pitchFamily="34" charset="0"/>
              </a:rPr>
              <a:t> Alliance </a:t>
            </a:r>
            <a:r>
              <a:rPr lang="en-US" sz="17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Status:</a:t>
            </a:r>
          </a:p>
          <a:p>
            <a:pPr marL="460375" lvl="2"/>
            <a:r>
              <a:rPr lang="en-US" dirty="0" smtClean="0"/>
              <a:t>More </a:t>
            </a:r>
            <a:r>
              <a:rPr lang="en-US" dirty="0"/>
              <a:t>than 90 members in LoRa Alliance, including industry leaders</a:t>
            </a:r>
          </a:p>
          <a:p>
            <a:pPr lvl="3">
              <a:spcBef>
                <a:spcPts val="0"/>
              </a:spcBef>
            </a:pPr>
            <a:r>
              <a:rPr lang="en-US" sz="1200" i="1" dirty="0"/>
              <a:t>Cisco, IBM, Microchip, SK Telecom, Bouygues Telecom, Swisscom, </a:t>
            </a:r>
            <a:r>
              <a:rPr lang="en-US" sz="1200" i="1" dirty="0" smtClean="0"/>
              <a:t>Semtech, </a:t>
            </a:r>
            <a:r>
              <a:rPr lang="en-US" sz="1200" i="1" dirty="0" err="1" smtClean="0"/>
              <a:t>etc</a:t>
            </a:r>
            <a:endParaRPr lang="en-US" sz="1200" i="1" dirty="0"/>
          </a:p>
          <a:p>
            <a:pPr marL="460375" lvl="2"/>
            <a:r>
              <a:rPr lang="en-US" dirty="0"/>
              <a:t>Members engaged with more than 50 MNO </a:t>
            </a:r>
            <a:r>
              <a:rPr lang="en-US" dirty="0" smtClean="0"/>
              <a:t>and </a:t>
            </a:r>
            <a:r>
              <a:rPr lang="en-US" dirty="0"/>
              <a:t>major </a:t>
            </a:r>
            <a:r>
              <a:rPr lang="en-US" dirty="0" smtClean="0"/>
              <a:t>utilities</a:t>
            </a:r>
          </a:p>
          <a:p>
            <a:pPr marL="460375" lvl="2"/>
            <a:r>
              <a:rPr lang="en-US" dirty="0" smtClean="0"/>
              <a:t>Deployments: </a:t>
            </a:r>
            <a:r>
              <a:rPr lang="en-US" sz="1200" i="1" dirty="0" smtClean="0"/>
              <a:t>US, France, South Africa, Switzerland, Netherlands, Russia, Belgium, and China</a:t>
            </a:r>
          </a:p>
          <a:p>
            <a:pPr marL="460375" lvl="2"/>
            <a:r>
              <a:rPr lang="en-US" dirty="0" smtClean="0"/>
              <a:t>Module </a:t>
            </a:r>
            <a:r>
              <a:rPr lang="en-US" dirty="0"/>
              <a:t>BOM cost $</a:t>
            </a:r>
            <a:r>
              <a:rPr lang="en-US" dirty="0" smtClean="0"/>
              <a:t>2-5</a:t>
            </a:r>
          </a:p>
          <a:p>
            <a:pPr marL="460375" lvl="2"/>
            <a:r>
              <a:rPr lang="en-US" dirty="0" smtClean="0"/>
              <a:t>More than 100 </a:t>
            </a:r>
            <a:r>
              <a:rPr lang="en-US" dirty="0" err="1" smtClean="0"/>
              <a:t>LoRaWAN</a:t>
            </a:r>
            <a:r>
              <a:rPr lang="en-US" dirty="0" smtClean="0"/>
              <a:t> products available</a:t>
            </a:r>
            <a:endParaRPr lang="en-US" dirty="0"/>
          </a:p>
          <a:p>
            <a:pPr marL="460375" lvl="2"/>
            <a:r>
              <a:rPr lang="en-US" dirty="0"/>
              <a:t>Roadmap – low cost </a:t>
            </a:r>
            <a:r>
              <a:rPr lang="en-US" dirty="0" smtClean="0"/>
              <a:t>localization</a:t>
            </a:r>
            <a:endParaRPr lang="en-US" dirty="0"/>
          </a:p>
        </p:txBody>
      </p:sp>
      <p:sp>
        <p:nvSpPr>
          <p:cNvPr id="19" name="Content Placeholder 10"/>
          <p:cNvSpPr txBox="1">
            <a:spLocks/>
          </p:cNvSpPr>
          <p:nvPr/>
        </p:nvSpPr>
        <p:spPr bwMode="auto">
          <a:xfrm>
            <a:off x="530374" y="5585427"/>
            <a:ext cx="1726544" cy="48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404813" indent="-219075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365760" algn="r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DDE9EC"/>
              </a:buClr>
              <a:buSzPct val="76000"/>
              <a:buFont typeface="Wingdings 3" pitchFamily="18" charset="2"/>
              <a:buNone/>
            </a:pPr>
            <a:r>
              <a:rPr lang="en-GB" altLang="en-US" sz="1600" b="0" dirty="0">
                <a:solidFill>
                  <a:prstClr val="black"/>
                </a:solidFill>
              </a:rPr>
              <a:t>Global </a:t>
            </a:r>
            <a:r>
              <a:rPr lang="en-GB" altLang="en-US" sz="1600" b="0" dirty="0" smtClean="0">
                <a:solidFill>
                  <a:prstClr val="black"/>
                </a:solidFill>
              </a:rPr>
              <a:t>Mobility</a:t>
            </a:r>
            <a:endParaRPr lang="en-GB" altLang="en-US" sz="1600" b="0" dirty="0">
              <a:solidFill>
                <a:prstClr val="black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402482" y="1604799"/>
            <a:ext cx="4049613" cy="459881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rgbClr val="FFFF00"/>
              </a:buClr>
              <a:buSzPct val="76000"/>
              <a:buFont typeface="Arial" panose="020B0604020202020204" pitchFamily="34" charset="0"/>
              <a:buChar char="•"/>
              <a:defRPr kumimoji="0" sz="20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rgbClr val="FFFF00"/>
              </a:buClr>
              <a:buSzPct val="76000"/>
              <a:buFont typeface="Arial" panose="020B0604020202020204" pitchFamily="34" charset="0"/>
              <a:buChar char="•"/>
              <a:defRPr kumimoji="0" sz="1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rgbClr val="FFFF00"/>
              </a:buClr>
              <a:buSzPct val="76000"/>
              <a:buFont typeface="Calibri" panose="020F0502020204030204" pitchFamily="34" charset="0"/>
              <a:buChar char="—"/>
              <a:defRPr kumimoji="0" sz="16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rgbClr val="FFFF00"/>
              </a:buClr>
              <a:buSzPct val="70000"/>
              <a:buFont typeface="Calibri" panose="020F0502020204030204" pitchFamily="34" charset="0"/>
              <a:buChar char="—"/>
              <a:defRPr kumimoji="0" sz="14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4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" lvl="1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7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LoRa</a:t>
            </a:r>
            <a:r>
              <a:rPr lang="en-US" sz="1700" baseline="30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™</a:t>
            </a:r>
            <a:r>
              <a:rPr lang="en-US" sz="17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7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Network Features: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402482" y="4058408"/>
            <a:ext cx="4049613" cy="459881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rgbClr val="FFFF00"/>
              </a:buClr>
              <a:buSzPct val="76000"/>
              <a:buFont typeface="Arial" panose="020B0604020202020204" pitchFamily="34" charset="0"/>
              <a:buChar char="•"/>
              <a:defRPr kumimoji="0" sz="20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rgbClr val="FFFF00"/>
              </a:buClr>
              <a:buSzPct val="76000"/>
              <a:buFont typeface="Arial" panose="020B0604020202020204" pitchFamily="34" charset="0"/>
              <a:buChar char="•"/>
              <a:defRPr kumimoji="0" sz="18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rgbClr val="FFFF00"/>
              </a:buClr>
              <a:buSzPct val="76000"/>
              <a:buFont typeface="Calibri" panose="020F0502020204030204" pitchFamily="34" charset="0"/>
              <a:buChar char="—"/>
              <a:defRPr kumimoji="0" sz="16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rgbClr val="FFFF00"/>
              </a:buClr>
              <a:buSzPct val="70000"/>
              <a:buFont typeface="Calibri" panose="020F0502020204030204" pitchFamily="34" charset="0"/>
              <a:buChar char="—"/>
              <a:defRPr kumimoji="0" sz="14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4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" lvl="1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altLang="en-US" sz="1700" dirty="0" err="1" smtClean="0">
                <a:solidFill>
                  <a:prstClr val="white"/>
                </a:solidFill>
                <a:latin typeface="Arial" pitchFamily="34" charset="0"/>
              </a:rPr>
              <a:t>LoRaWAN</a:t>
            </a:r>
            <a:r>
              <a:rPr lang="en-GB" altLang="en-US" sz="1700" baseline="30000" dirty="0" smtClean="0">
                <a:solidFill>
                  <a:prstClr val="white"/>
                </a:solidFill>
                <a:latin typeface="Arial" pitchFamily="34" charset="0"/>
              </a:rPr>
              <a:t>™</a:t>
            </a:r>
            <a:r>
              <a:rPr lang="en-GB" altLang="en-US" sz="1700" dirty="0" smtClean="0">
                <a:solidFill>
                  <a:prstClr val="white"/>
                </a:solidFill>
                <a:latin typeface="Arial" pitchFamily="34" charset="0"/>
              </a:rPr>
              <a:t> </a:t>
            </a:r>
            <a:r>
              <a:rPr lang="en-GB" altLang="en-US" sz="1700" dirty="0" smtClean="0">
                <a:solidFill>
                  <a:srgbClr val="FFFF00"/>
                </a:solidFill>
                <a:latin typeface="Arial" pitchFamily="34" charset="0"/>
              </a:rPr>
              <a:t>Differentiation &amp; </a:t>
            </a:r>
            <a:r>
              <a:rPr lang="en-GB" altLang="en-US" sz="1700" b="0" dirty="0">
                <a:solidFill>
                  <a:srgbClr val="FFFF00"/>
                </a:solidFill>
                <a:latin typeface="Arial" pitchFamily="34" charset="0"/>
              </a:rPr>
              <a:t>Benefits</a:t>
            </a:r>
            <a:endParaRPr lang="en-US" sz="1700" dirty="0" smtClean="0">
              <a:solidFill>
                <a:srgbClr val="FFFF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557831" y="5617600"/>
            <a:ext cx="1919288" cy="423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619074" y="5445224"/>
            <a:ext cx="576064" cy="768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5" name="Content Placeholder 10"/>
          <p:cNvSpPr txBox="1">
            <a:spLocks/>
          </p:cNvSpPr>
          <p:nvPr/>
        </p:nvSpPr>
        <p:spPr bwMode="auto">
          <a:xfrm>
            <a:off x="2681904" y="5585427"/>
            <a:ext cx="1726544" cy="48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404813" indent="-219075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365760" algn="r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DDE9EC"/>
              </a:buClr>
              <a:buSzPct val="76000"/>
              <a:buFont typeface="Wingdings 3" pitchFamily="18" charset="2"/>
              <a:buNone/>
            </a:pPr>
            <a:r>
              <a:rPr lang="en-GB" altLang="en-US" sz="1600" b="0" dirty="0">
                <a:solidFill>
                  <a:prstClr val="black"/>
                </a:solidFill>
              </a:rPr>
              <a:t>Security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06301" y="4707740"/>
            <a:ext cx="1919288" cy="423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67544" y="4535364"/>
            <a:ext cx="576064" cy="768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8" name="Content Placeholder 10"/>
          <p:cNvSpPr txBox="1">
            <a:spLocks/>
          </p:cNvSpPr>
          <p:nvPr/>
        </p:nvSpPr>
        <p:spPr bwMode="auto">
          <a:xfrm>
            <a:off x="530374" y="4675565"/>
            <a:ext cx="1726544" cy="48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404813" indent="-219075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365760" algn="r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DDE9EC"/>
              </a:buClr>
              <a:buSzPct val="76000"/>
              <a:buFont typeface="Wingdings 3" pitchFamily="18" charset="2"/>
              <a:buNone/>
            </a:pPr>
            <a:r>
              <a:rPr lang="en-GB" altLang="en-US" sz="1600" b="0" dirty="0">
                <a:solidFill>
                  <a:prstClr val="black"/>
                </a:solidFill>
              </a:rPr>
              <a:t>True Location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557831" y="4707740"/>
            <a:ext cx="1919288" cy="423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19074" y="4535364"/>
            <a:ext cx="576064" cy="768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41" name="Content Placeholder 10"/>
          <p:cNvSpPr txBox="1">
            <a:spLocks/>
          </p:cNvSpPr>
          <p:nvPr/>
        </p:nvSpPr>
        <p:spPr bwMode="auto">
          <a:xfrm>
            <a:off x="2681904" y="4675565"/>
            <a:ext cx="1726544" cy="48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404813" indent="-219075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365760" algn="r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DDE9EC"/>
              </a:buClr>
              <a:buSzPct val="76000"/>
              <a:buFont typeface="Wingdings 3" pitchFamily="18" charset="2"/>
              <a:buNone/>
            </a:pPr>
            <a:r>
              <a:rPr lang="en-GB" altLang="en-US" sz="1600" b="0" dirty="0">
                <a:solidFill>
                  <a:prstClr val="black"/>
                </a:solidFill>
              </a:rPr>
              <a:t>Bidirectional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06301" y="3112767"/>
            <a:ext cx="1919288" cy="423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67544" y="2940391"/>
            <a:ext cx="576064" cy="768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44" name="Content Placeholder 10"/>
          <p:cNvSpPr txBox="1">
            <a:spLocks/>
          </p:cNvSpPr>
          <p:nvPr/>
        </p:nvSpPr>
        <p:spPr bwMode="auto">
          <a:xfrm>
            <a:off x="530374" y="3080592"/>
            <a:ext cx="1726544" cy="48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404813" indent="-219075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365760" algn="r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DDE9EC"/>
              </a:buClr>
              <a:buSzPct val="76000"/>
              <a:buFont typeface="Wingdings 3" pitchFamily="18" charset="2"/>
              <a:buNone/>
            </a:pPr>
            <a:r>
              <a:rPr lang="en-GB" altLang="en-US" sz="1600" b="0" dirty="0">
                <a:solidFill>
                  <a:prstClr val="black"/>
                </a:solidFill>
              </a:rPr>
              <a:t>Multi-Usage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557831" y="3112767"/>
            <a:ext cx="1919288" cy="423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619074" y="2940391"/>
            <a:ext cx="576064" cy="768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47" name="Content Placeholder 10"/>
          <p:cNvSpPr txBox="1">
            <a:spLocks/>
          </p:cNvSpPr>
          <p:nvPr/>
        </p:nvSpPr>
        <p:spPr bwMode="auto">
          <a:xfrm>
            <a:off x="2681904" y="3080592"/>
            <a:ext cx="1726544" cy="48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404813" indent="-219075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365760" algn="r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DDE9EC"/>
              </a:buClr>
              <a:buSzPct val="76000"/>
              <a:buFont typeface="Wingdings 3" pitchFamily="18" charset="2"/>
              <a:buNone/>
            </a:pPr>
            <a:r>
              <a:rPr lang="en-GB" altLang="en-US" sz="1600" b="0" dirty="0">
                <a:solidFill>
                  <a:prstClr val="black"/>
                </a:solidFill>
              </a:rPr>
              <a:t>Low Cost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06301" y="2202904"/>
            <a:ext cx="1919288" cy="423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67544" y="2030528"/>
            <a:ext cx="576064" cy="768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557831" y="2202904"/>
            <a:ext cx="1919288" cy="423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619074" y="2030528"/>
            <a:ext cx="576064" cy="768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53" name="Content Placeholder 10"/>
          <p:cNvSpPr txBox="1">
            <a:spLocks/>
          </p:cNvSpPr>
          <p:nvPr/>
        </p:nvSpPr>
        <p:spPr bwMode="auto">
          <a:xfrm>
            <a:off x="2681904" y="2170731"/>
            <a:ext cx="1726544" cy="48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404813" indent="-219075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365760" algn="r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DDE9EC"/>
              </a:buClr>
              <a:buSzPct val="76000"/>
              <a:buFont typeface="Wingdings 3" pitchFamily="18" charset="2"/>
              <a:buNone/>
            </a:pPr>
            <a:r>
              <a:rPr lang="en-GB" altLang="en-US" sz="1600" b="0" dirty="0">
                <a:solidFill>
                  <a:prstClr val="black"/>
                </a:solidFill>
              </a:rPr>
              <a:t>Max Lifetime</a:t>
            </a:r>
          </a:p>
        </p:txBody>
      </p:sp>
      <p:pic>
        <p:nvPicPr>
          <p:cNvPr id="54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8" t="28772" r="513" b="19427"/>
          <a:stretch/>
        </p:blipFill>
        <p:spPr bwMode="auto">
          <a:xfrm>
            <a:off x="406301" y="2176178"/>
            <a:ext cx="853380" cy="54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955" y="2088417"/>
            <a:ext cx="447008" cy="627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6"/>
          <a:stretch/>
        </p:blipFill>
        <p:spPr bwMode="auto">
          <a:xfrm>
            <a:off x="402481" y="3045711"/>
            <a:ext cx="713137" cy="49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1043611" y="2626239"/>
            <a:ext cx="1281981" cy="163783"/>
          </a:xfrm>
          <a:prstGeom prst="rect">
            <a:avLst/>
          </a:prstGeom>
          <a:solidFill>
            <a:srgbClr val="38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b="0" dirty="0" smtClean="0">
                <a:solidFill>
                  <a:prstClr val="white"/>
                </a:solidFill>
              </a:rPr>
              <a:t> </a:t>
            </a:r>
            <a:endParaRPr lang="en-GB" sz="1800" b="0" dirty="0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043611" y="2038863"/>
            <a:ext cx="1281981" cy="163783"/>
          </a:xfrm>
          <a:prstGeom prst="rect">
            <a:avLst/>
          </a:prstGeom>
          <a:solidFill>
            <a:srgbClr val="38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b="0" dirty="0" smtClean="0">
                <a:solidFill>
                  <a:prstClr val="white"/>
                </a:solidFill>
              </a:rPr>
              <a:t> </a:t>
            </a:r>
            <a:endParaRPr lang="en-GB" sz="1800" b="0" dirty="0">
              <a:solidFill>
                <a:prstClr val="white"/>
              </a:solidFill>
            </a:endParaRPr>
          </a:p>
        </p:txBody>
      </p:sp>
      <p:sp>
        <p:nvSpPr>
          <p:cNvPr id="50" name="Content Placeholder 10"/>
          <p:cNvSpPr txBox="1">
            <a:spLocks/>
          </p:cNvSpPr>
          <p:nvPr/>
        </p:nvSpPr>
        <p:spPr bwMode="auto">
          <a:xfrm>
            <a:off x="530374" y="2170731"/>
            <a:ext cx="1726544" cy="48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404813" indent="-219075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365760" algn="r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DDE9EC"/>
              </a:buClr>
              <a:buSzPct val="76000"/>
              <a:buFont typeface="Wingdings 3" pitchFamily="18" charset="2"/>
              <a:buNone/>
            </a:pPr>
            <a:r>
              <a:rPr lang="en-GB" altLang="en-US" sz="1600" b="0" dirty="0">
                <a:solidFill>
                  <a:prstClr val="black"/>
                </a:solidFill>
              </a:rPr>
              <a:t>Long Range</a:t>
            </a:r>
          </a:p>
        </p:txBody>
      </p:sp>
      <p:sp>
        <p:nvSpPr>
          <p:cNvPr id="62" name="Rectangle 61"/>
          <p:cNvSpPr/>
          <p:nvPr/>
        </p:nvSpPr>
        <p:spPr>
          <a:xfrm>
            <a:off x="179515" y="2626239"/>
            <a:ext cx="286321" cy="163783"/>
          </a:xfrm>
          <a:prstGeom prst="rect">
            <a:avLst/>
          </a:prstGeom>
          <a:solidFill>
            <a:srgbClr val="38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 b="0" dirty="0">
              <a:solidFill>
                <a:prstClr val="white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79515" y="2038865"/>
            <a:ext cx="286321" cy="163783"/>
          </a:xfrm>
          <a:prstGeom prst="rect">
            <a:avLst/>
          </a:prstGeom>
          <a:solidFill>
            <a:srgbClr val="38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 b="0" dirty="0">
              <a:solidFill>
                <a:prstClr val="white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043611" y="3537465"/>
            <a:ext cx="1281981" cy="163783"/>
          </a:xfrm>
          <a:prstGeom prst="rect">
            <a:avLst/>
          </a:prstGeom>
          <a:solidFill>
            <a:srgbClr val="38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b="0" dirty="0" smtClean="0">
                <a:solidFill>
                  <a:prstClr val="white"/>
                </a:solidFill>
              </a:rPr>
              <a:t> </a:t>
            </a:r>
            <a:endParaRPr lang="en-GB" sz="1800" b="0" dirty="0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043611" y="2950089"/>
            <a:ext cx="1281981" cy="163783"/>
          </a:xfrm>
          <a:prstGeom prst="rect">
            <a:avLst/>
          </a:prstGeom>
          <a:solidFill>
            <a:srgbClr val="38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b="0" dirty="0" smtClean="0">
                <a:solidFill>
                  <a:prstClr val="white"/>
                </a:solidFill>
              </a:rPr>
              <a:t> </a:t>
            </a:r>
            <a:endParaRPr lang="en-GB" sz="1800" b="0" dirty="0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79515" y="3537465"/>
            <a:ext cx="286321" cy="163783"/>
          </a:xfrm>
          <a:prstGeom prst="rect">
            <a:avLst/>
          </a:prstGeom>
          <a:solidFill>
            <a:srgbClr val="38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 b="0" dirty="0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79515" y="2950090"/>
            <a:ext cx="286321" cy="163783"/>
          </a:xfrm>
          <a:prstGeom prst="rect">
            <a:avLst/>
          </a:prstGeom>
          <a:solidFill>
            <a:srgbClr val="38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 b="0" dirty="0">
              <a:solidFill>
                <a:prstClr val="white"/>
              </a:solidFill>
            </a:endParaRPr>
          </a:p>
        </p:txBody>
      </p:sp>
      <p:pic>
        <p:nvPicPr>
          <p:cNvPr id="68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522" y="2940389"/>
            <a:ext cx="639966" cy="76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t="4173" r="24071" b="5751"/>
          <a:stretch/>
        </p:blipFill>
        <p:spPr bwMode="auto">
          <a:xfrm>
            <a:off x="520033" y="4546920"/>
            <a:ext cx="474498" cy="72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929" y="4550257"/>
            <a:ext cx="539377" cy="73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407" y="5500045"/>
            <a:ext cx="395705" cy="66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31" y="5500413"/>
            <a:ext cx="920304" cy="66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6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99" y="5819306"/>
            <a:ext cx="687816" cy="81009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1" name="Group 7"/>
          <p:cNvGrpSpPr>
            <a:grpSpLocks/>
          </p:cNvGrpSpPr>
          <p:nvPr/>
        </p:nvGrpSpPr>
        <p:grpSpPr bwMode="auto">
          <a:xfrm>
            <a:off x="4552950" y="111125"/>
            <a:ext cx="4286250" cy="2098675"/>
            <a:chOff x="4363243" y="263852"/>
            <a:chExt cx="4285457" cy="2098333"/>
          </a:xfrm>
        </p:grpSpPr>
        <p:grpSp>
          <p:nvGrpSpPr>
            <p:cNvPr id="43034" name="Group 8"/>
            <p:cNvGrpSpPr>
              <a:grpSpLocks/>
            </p:cNvGrpSpPr>
            <p:nvPr/>
          </p:nvGrpSpPr>
          <p:grpSpPr bwMode="auto">
            <a:xfrm>
              <a:off x="4363243" y="263852"/>
              <a:ext cx="4285457" cy="2098333"/>
              <a:chOff x="4363243" y="263852"/>
              <a:chExt cx="4285457" cy="2098333"/>
            </a:xfrm>
          </p:grpSpPr>
          <p:pic>
            <p:nvPicPr>
              <p:cNvPr id="11" name="Picture 5" descr="https://encrypted-tbn0.gstatic.com/images?q=tbn:ANd9GcSsKtVDSLhRf_s1ZxXsdZVeLrQgZvotYS50oVWnuLlPPjHYpfs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3243" y="263852"/>
                <a:ext cx="2352675" cy="2098333"/>
              </a:xfrm>
              <a:prstGeom prst="rect">
                <a:avLst/>
              </a:prstGeom>
              <a:noFill/>
              <a:effectLst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8400" y="311558"/>
                <a:ext cx="2400300" cy="201554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3035" name="TextBox 9"/>
            <p:cNvSpPr txBox="1">
              <a:spLocks noChangeArrowheads="1"/>
            </p:cNvSpPr>
            <p:nvPr/>
          </p:nvSpPr>
          <p:spPr bwMode="auto">
            <a:xfrm>
              <a:off x="7053374" y="736431"/>
              <a:ext cx="129302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q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smtClean="0">
                  <a:solidFill>
                    <a:srgbClr val="DDD9C3"/>
                  </a:solidFill>
                  <a:latin typeface="Calibri" pitchFamily="34" charset="0"/>
                </a:rPr>
                <a:t>LoRa Mote</a:t>
              </a:r>
            </a:p>
          </p:txBody>
        </p:sp>
      </p:grpSp>
      <p:grpSp>
        <p:nvGrpSpPr>
          <p:cNvPr id="43012" name="Group 13"/>
          <p:cNvGrpSpPr>
            <a:grpSpLocks/>
          </p:cNvGrpSpPr>
          <p:nvPr/>
        </p:nvGrpSpPr>
        <p:grpSpPr bwMode="auto">
          <a:xfrm>
            <a:off x="319088" y="1447800"/>
            <a:ext cx="6119812" cy="1141413"/>
            <a:chOff x="318655" y="1447800"/>
            <a:chExt cx="6120245" cy="1142166"/>
          </a:xfrm>
        </p:grpSpPr>
        <p:grpSp>
          <p:nvGrpSpPr>
            <p:cNvPr id="43028" name="Group 14"/>
            <p:cNvGrpSpPr>
              <a:grpSpLocks/>
            </p:cNvGrpSpPr>
            <p:nvPr/>
          </p:nvGrpSpPr>
          <p:grpSpPr bwMode="auto">
            <a:xfrm>
              <a:off x="762000" y="1524000"/>
              <a:ext cx="5676900" cy="1052578"/>
              <a:chOff x="762000" y="1283732"/>
              <a:chExt cx="5676900" cy="1052578"/>
            </a:xfrm>
          </p:grpSpPr>
          <p:sp>
            <p:nvSpPr>
              <p:cNvPr id="43030" name="TextBox 16"/>
              <p:cNvSpPr txBox="1">
                <a:spLocks noChangeArrowheads="1"/>
              </p:cNvSpPr>
              <p:nvPr/>
            </p:nvSpPr>
            <p:spPr bwMode="auto">
              <a:xfrm>
                <a:off x="762000" y="1646137"/>
                <a:ext cx="56769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q"/>
                  <a:defRPr sz="2000" b="1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1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 smtClean="0">
                    <a:solidFill>
                      <a:srgbClr val="262626"/>
                    </a:solidFill>
                    <a:latin typeface="Calibri" pitchFamily="34" charset="0"/>
                  </a:rPr>
                  <a:t>Package shows up at </a:t>
                </a:r>
                <a:r>
                  <a:rPr lang="en-US" altLang="en-US" sz="1800" b="0" smtClean="0">
                    <a:solidFill>
                      <a:srgbClr val="0070C0"/>
                    </a:solidFill>
                    <a:latin typeface="Calibri" pitchFamily="34" charset="0"/>
                  </a:rPr>
                  <a:t>SJC sorting facility </a:t>
                </a:r>
              </a:p>
            </p:txBody>
          </p:sp>
          <p:grpSp>
            <p:nvGrpSpPr>
              <p:cNvPr id="43031" name="Group 17"/>
              <p:cNvGrpSpPr>
                <a:grpSpLocks/>
              </p:cNvGrpSpPr>
              <p:nvPr/>
            </p:nvGrpSpPr>
            <p:grpSpPr bwMode="auto">
              <a:xfrm>
                <a:off x="762000" y="1283732"/>
                <a:ext cx="5562600" cy="1052578"/>
                <a:chOff x="762000" y="1283732"/>
                <a:chExt cx="5562600" cy="1052578"/>
              </a:xfrm>
            </p:grpSpPr>
            <p:sp>
              <p:nvSpPr>
                <p:cNvPr id="43032" name="TextBox 18"/>
                <p:cNvSpPr txBox="1">
                  <a:spLocks noChangeArrowheads="1"/>
                </p:cNvSpPr>
                <p:nvPr/>
              </p:nvSpPr>
              <p:spPr bwMode="auto">
                <a:xfrm>
                  <a:off x="762000" y="1283732"/>
                  <a:ext cx="556260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Wingdings" pitchFamily="2" charset="2"/>
                    <a:buChar char="q"/>
                    <a:defRPr sz="2000" b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1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b="0" smtClean="0">
                      <a:solidFill>
                        <a:srgbClr val="006600"/>
                      </a:solidFill>
                      <a:latin typeface="Calibri" pitchFamily="34" charset="0"/>
                    </a:rPr>
                    <a:t>4/22/15 (6:30 am)</a:t>
                  </a:r>
                  <a:endParaRPr lang="en-US" altLang="en-US" sz="1800" b="0" smtClean="0">
                    <a:solidFill>
                      <a:srgbClr val="00206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43033" name="TextBox 19"/>
                <p:cNvSpPr txBox="1">
                  <a:spLocks noChangeArrowheads="1"/>
                </p:cNvSpPr>
                <p:nvPr/>
              </p:nvSpPr>
              <p:spPr bwMode="auto">
                <a:xfrm>
                  <a:off x="762000" y="1966978"/>
                  <a:ext cx="556260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Wingdings" pitchFamily="2" charset="2"/>
                    <a:buChar char="q"/>
                    <a:defRPr sz="2000" b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1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smtClean="0">
                      <a:solidFill>
                        <a:srgbClr val="E46C0A"/>
                      </a:solidFill>
                      <a:latin typeface="Calibri" pitchFamily="34" charset="0"/>
                    </a:rPr>
                    <a:t>Nearest Tower:  </a:t>
                  </a:r>
                  <a:r>
                    <a:rPr lang="en-US" altLang="en-US" sz="1800" b="0" smtClean="0">
                      <a:solidFill>
                        <a:srgbClr val="002060"/>
                      </a:solidFill>
                      <a:latin typeface="Calibri" pitchFamily="34" charset="0"/>
                    </a:rPr>
                    <a:t>2.63 Miles / 675 North 1</a:t>
                  </a:r>
                  <a:r>
                    <a:rPr lang="en-US" altLang="en-US" sz="1800" b="0" baseline="30000" smtClean="0">
                      <a:solidFill>
                        <a:srgbClr val="002060"/>
                      </a:solidFill>
                      <a:latin typeface="Calibri" pitchFamily="34" charset="0"/>
                    </a:rPr>
                    <a:t>st</a:t>
                  </a:r>
                  <a:r>
                    <a:rPr lang="en-US" altLang="en-US" sz="1800" b="0" smtClean="0">
                      <a:solidFill>
                        <a:srgbClr val="002060"/>
                      </a:solidFill>
                      <a:latin typeface="Calibri" pitchFamily="34" charset="0"/>
                    </a:rPr>
                    <a:t> Street SJC</a:t>
                  </a:r>
                </a:p>
              </p:txBody>
            </p:sp>
          </p:grpSp>
        </p:grpSp>
        <p:pic>
          <p:nvPicPr>
            <p:cNvPr id="43029" name="Picture 11" descr="C:\Users\bdunn\Documents\Customers\FedEx\icons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55" y="1447800"/>
              <a:ext cx="367145" cy="1142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971800"/>
            <a:ext cx="5772150" cy="36954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4" name="Group 21"/>
          <p:cNvGrpSpPr>
            <a:grpSpLocks/>
          </p:cNvGrpSpPr>
          <p:nvPr/>
        </p:nvGrpSpPr>
        <p:grpSpPr bwMode="auto">
          <a:xfrm>
            <a:off x="301625" y="4302125"/>
            <a:ext cx="1285875" cy="496888"/>
            <a:chOff x="302321" y="4302721"/>
            <a:chExt cx="1284631" cy="496593"/>
          </a:xfrm>
        </p:grpSpPr>
        <p:pic>
          <p:nvPicPr>
            <p:cNvPr id="43026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321" y="4302721"/>
              <a:ext cx="496593" cy="496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027" name="TextBox 24"/>
            <p:cNvSpPr txBox="1">
              <a:spLocks noChangeArrowheads="1"/>
            </p:cNvSpPr>
            <p:nvPr/>
          </p:nvSpPr>
          <p:spPr bwMode="auto">
            <a:xfrm>
              <a:off x="833550" y="4383873"/>
              <a:ext cx="7534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q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smtClean="0">
                  <a:solidFill>
                    <a:srgbClr val="000000"/>
                  </a:solidFill>
                  <a:latin typeface="Calibri" pitchFamily="34" charset="0"/>
                </a:rPr>
                <a:t>66.2</a:t>
              </a:r>
              <a:r>
                <a:rPr lang="en-US" altLang="en-US" sz="1800" b="0" baseline="30000" smtClean="0">
                  <a:solidFill>
                    <a:srgbClr val="000000"/>
                  </a:solidFill>
                  <a:latin typeface="Calibri" pitchFamily="34" charset="0"/>
                </a:rPr>
                <a:t>0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846490" y="3281065"/>
            <a:ext cx="1585120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</a:rPr>
              <a:t>Data Rate=16</a:t>
            </a:r>
            <a:br>
              <a:rPr lang="en-US" sz="1800" b="0" dirty="0">
                <a:solidFill>
                  <a:prstClr val="black"/>
                </a:solidFill>
                <a:latin typeface="Calibri"/>
              </a:rPr>
            </a:br>
            <a:r>
              <a:rPr lang="en-US" sz="1800" b="0" dirty="0">
                <a:solidFill>
                  <a:prstClr val="black"/>
                </a:solidFill>
                <a:latin typeface="Calibri"/>
              </a:rPr>
              <a:t>Temp= 66.2F</a:t>
            </a:r>
            <a:br>
              <a:rPr lang="en-US" sz="1800" b="0" dirty="0">
                <a:solidFill>
                  <a:prstClr val="black"/>
                </a:solidFill>
                <a:latin typeface="Calibri"/>
              </a:rPr>
            </a:br>
            <a:r>
              <a:rPr lang="en-US" sz="1800" b="0" dirty="0">
                <a:solidFill>
                  <a:prstClr val="black"/>
                </a:solidFill>
                <a:latin typeface="Calibri"/>
              </a:rPr>
              <a:t>Battery =86%</a:t>
            </a:r>
          </a:p>
        </p:txBody>
      </p:sp>
      <p:sp>
        <p:nvSpPr>
          <p:cNvPr id="43018" name="TextBox 28"/>
          <p:cNvSpPr txBox="1">
            <a:spLocks noChangeArrowheads="1"/>
          </p:cNvSpPr>
          <p:nvPr/>
        </p:nvSpPr>
        <p:spPr bwMode="auto">
          <a:xfrm>
            <a:off x="873125" y="5562600"/>
            <a:ext cx="2479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smtClean="0">
                <a:solidFill>
                  <a:srgbClr val="006600"/>
                </a:solidFill>
                <a:latin typeface="Calibri" pitchFamily="34" charset="0"/>
              </a:rPr>
              <a:t>4/22/15 (7:47 am)</a:t>
            </a:r>
            <a:endParaRPr lang="en-US" altLang="en-US" sz="1800" b="0" smtClean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3019" name="TextBox 29"/>
          <p:cNvSpPr txBox="1">
            <a:spLocks noChangeArrowheads="1"/>
          </p:cNvSpPr>
          <p:nvPr/>
        </p:nvSpPr>
        <p:spPr bwMode="auto">
          <a:xfrm>
            <a:off x="846138" y="5983288"/>
            <a:ext cx="39544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smtClean="0">
                <a:solidFill>
                  <a:srgbClr val="262626"/>
                </a:solidFill>
                <a:latin typeface="Calibri" pitchFamily="34" charset="0"/>
              </a:rPr>
              <a:t>Package moves across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 smtClean="0">
                <a:solidFill>
                  <a:srgbClr val="262626"/>
                </a:solidFill>
                <a:latin typeface="Calibri" pitchFamily="34" charset="0"/>
              </a:rPr>
              <a:t>warehouse 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086475" y="4752975"/>
            <a:ext cx="542925" cy="504825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2822575" y="5005388"/>
            <a:ext cx="3349625" cy="741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1828800" y="4551363"/>
            <a:ext cx="39004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23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5507038"/>
            <a:ext cx="449262" cy="43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28600" y="228600"/>
            <a:ext cx="76200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dirty="0">
                <a:solidFill>
                  <a:srgbClr val="7030A0"/>
                </a:solidFill>
                <a:latin typeface="Calibri"/>
              </a:rPr>
              <a:t>Fed</a:t>
            </a:r>
            <a:r>
              <a:rPr lang="en-US" sz="3200" b="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Ex</a:t>
            </a:r>
            <a:r>
              <a:rPr lang="en-US" sz="3200" b="0" dirty="0">
                <a:solidFill>
                  <a:prstClr val="black"/>
                </a:solidFill>
                <a:latin typeface="Calibri"/>
              </a:rPr>
              <a:t> Experiment: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LoRa for LP WAN Asset Tracking</a:t>
            </a:r>
            <a:endParaRPr lang="en-US" sz="2800" b="0" dirty="0">
              <a:solidFill>
                <a:srgbClr val="4F81B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7" name="Picture 2" descr="C:\Users\bdunn\Documents\Customers\FedEx\FedEx Truck Aeria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2429">
            <a:off x="5436776" y="5850609"/>
            <a:ext cx="586607" cy="26491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135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00400"/>
            <a:ext cx="6096001" cy="34885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3246438"/>
            <a:ext cx="2386013" cy="14779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EEECE1">
                    <a:lumMod val="10000"/>
                  </a:srgbClr>
                </a:solidFill>
                <a:latin typeface="Calibri"/>
              </a:rPr>
              <a:t>Package accidentally remains on truck in “outgoing” bin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srgbClr val="EEECE1">
                  <a:lumMod val="10000"/>
                </a:srgb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EEECE1">
                    <a:lumMod val="10000"/>
                  </a:srgbClr>
                </a:solidFill>
                <a:latin typeface="Calibri"/>
              </a:rPr>
              <a:t>Driver alerted  </a:t>
            </a:r>
            <a:r>
              <a:rPr lang="en-US" sz="1800" b="0" dirty="0">
                <a:solidFill>
                  <a:srgbClr val="EEECE1">
                    <a:lumMod val="10000"/>
                  </a:srgbClr>
                </a:solidFill>
                <a:latin typeface="Calibri"/>
                <a:sym typeface="Wingdings" pitchFamily="2" charset="2"/>
              </a:rPr>
              <a:t></a:t>
            </a:r>
            <a:endParaRPr lang="en-US" sz="1800" b="0" dirty="0">
              <a:solidFill>
                <a:srgbClr val="EEECE1">
                  <a:lumMod val="10000"/>
                </a:srgbClr>
              </a:solidFill>
              <a:latin typeface="Calibri"/>
            </a:endParaRPr>
          </a:p>
        </p:txBody>
      </p:sp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5867400"/>
            <a:ext cx="175418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037" name="Group 7"/>
          <p:cNvGrpSpPr>
            <a:grpSpLocks/>
          </p:cNvGrpSpPr>
          <p:nvPr/>
        </p:nvGrpSpPr>
        <p:grpSpPr bwMode="auto">
          <a:xfrm>
            <a:off x="4552950" y="111125"/>
            <a:ext cx="4286250" cy="2098675"/>
            <a:chOff x="4363243" y="263852"/>
            <a:chExt cx="4285457" cy="2098333"/>
          </a:xfrm>
        </p:grpSpPr>
        <p:grpSp>
          <p:nvGrpSpPr>
            <p:cNvPr id="44050" name="Group 8"/>
            <p:cNvGrpSpPr>
              <a:grpSpLocks/>
            </p:cNvGrpSpPr>
            <p:nvPr/>
          </p:nvGrpSpPr>
          <p:grpSpPr bwMode="auto">
            <a:xfrm>
              <a:off x="4363243" y="263852"/>
              <a:ext cx="4285457" cy="2098333"/>
              <a:chOff x="4363243" y="263852"/>
              <a:chExt cx="4285457" cy="2098333"/>
            </a:xfrm>
          </p:grpSpPr>
          <p:pic>
            <p:nvPicPr>
              <p:cNvPr id="11" name="Picture 5" descr="https://encrypted-tbn0.gstatic.com/images?q=tbn:ANd9GcSsKtVDSLhRf_s1ZxXsdZVeLrQgZvotYS50oVWnuLlPPjHYpfsS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3243" y="263852"/>
                <a:ext cx="2352675" cy="2098333"/>
              </a:xfrm>
              <a:prstGeom prst="rect">
                <a:avLst/>
              </a:prstGeom>
              <a:noFill/>
              <a:effectLst>
                <a:softEdge rad="63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8400" y="311558"/>
                <a:ext cx="2400300" cy="201554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4051" name="TextBox 9"/>
            <p:cNvSpPr txBox="1">
              <a:spLocks noChangeArrowheads="1"/>
            </p:cNvSpPr>
            <p:nvPr/>
          </p:nvSpPr>
          <p:spPr bwMode="auto">
            <a:xfrm>
              <a:off x="7053374" y="736431"/>
              <a:ext cx="129302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q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smtClean="0">
                  <a:solidFill>
                    <a:srgbClr val="DDD9C3"/>
                  </a:solidFill>
                  <a:latin typeface="Calibri" pitchFamily="34" charset="0"/>
                </a:rPr>
                <a:t>LoRa Mote</a:t>
              </a:r>
            </a:p>
          </p:txBody>
        </p:sp>
      </p:grpSp>
      <p:grpSp>
        <p:nvGrpSpPr>
          <p:cNvPr id="44038" name="Group 13"/>
          <p:cNvGrpSpPr>
            <a:grpSpLocks/>
          </p:cNvGrpSpPr>
          <p:nvPr/>
        </p:nvGrpSpPr>
        <p:grpSpPr bwMode="auto">
          <a:xfrm>
            <a:off x="319088" y="1447800"/>
            <a:ext cx="6119812" cy="1141413"/>
            <a:chOff x="318655" y="1447800"/>
            <a:chExt cx="6120245" cy="1142166"/>
          </a:xfrm>
        </p:grpSpPr>
        <p:grpSp>
          <p:nvGrpSpPr>
            <p:cNvPr id="44044" name="Group 14"/>
            <p:cNvGrpSpPr>
              <a:grpSpLocks/>
            </p:cNvGrpSpPr>
            <p:nvPr/>
          </p:nvGrpSpPr>
          <p:grpSpPr bwMode="auto">
            <a:xfrm>
              <a:off x="762000" y="1524000"/>
              <a:ext cx="5676900" cy="1052578"/>
              <a:chOff x="762000" y="1283732"/>
              <a:chExt cx="5676900" cy="1052578"/>
            </a:xfrm>
          </p:grpSpPr>
          <p:sp>
            <p:nvSpPr>
              <p:cNvPr id="44046" name="TextBox 16"/>
              <p:cNvSpPr txBox="1">
                <a:spLocks noChangeArrowheads="1"/>
              </p:cNvSpPr>
              <p:nvPr/>
            </p:nvSpPr>
            <p:spPr bwMode="auto">
              <a:xfrm>
                <a:off x="762000" y="1646137"/>
                <a:ext cx="56769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Wingdings" pitchFamily="2" charset="2"/>
                  <a:buChar char="q"/>
                  <a:defRPr sz="2000" b="1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1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 smtClean="0">
                    <a:solidFill>
                      <a:srgbClr val="262626"/>
                    </a:solidFill>
                    <a:latin typeface="Calibri" pitchFamily="34" charset="0"/>
                  </a:rPr>
                  <a:t>Driver arrives at </a:t>
                </a:r>
                <a:r>
                  <a:rPr lang="en-US" altLang="en-US" sz="1800" b="0" smtClean="0">
                    <a:solidFill>
                      <a:srgbClr val="0070C0"/>
                    </a:solidFill>
                    <a:latin typeface="Calibri" pitchFamily="34" charset="0"/>
                  </a:rPr>
                  <a:t>FedEx drop box </a:t>
                </a:r>
              </a:p>
            </p:txBody>
          </p:sp>
          <p:grpSp>
            <p:nvGrpSpPr>
              <p:cNvPr id="44047" name="Group 17"/>
              <p:cNvGrpSpPr>
                <a:grpSpLocks/>
              </p:cNvGrpSpPr>
              <p:nvPr/>
            </p:nvGrpSpPr>
            <p:grpSpPr bwMode="auto">
              <a:xfrm>
                <a:off x="762000" y="1283732"/>
                <a:ext cx="5562600" cy="1052578"/>
                <a:chOff x="762000" y="1283732"/>
                <a:chExt cx="5562600" cy="1052578"/>
              </a:xfrm>
            </p:grpSpPr>
            <p:sp>
              <p:nvSpPr>
                <p:cNvPr id="44048" name="TextBox 18"/>
                <p:cNvSpPr txBox="1">
                  <a:spLocks noChangeArrowheads="1"/>
                </p:cNvSpPr>
                <p:nvPr/>
              </p:nvSpPr>
              <p:spPr bwMode="auto">
                <a:xfrm>
                  <a:off x="762000" y="1283732"/>
                  <a:ext cx="556260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Wingdings" pitchFamily="2" charset="2"/>
                    <a:buChar char="q"/>
                    <a:defRPr sz="2000" b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1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b="0" smtClean="0">
                      <a:solidFill>
                        <a:srgbClr val="006600"/>
                      </a:solidFill>
                      <a:latin typeface="Calibri" pitchFamily="34" charset="0"/>
                    </a:rPr>
                    <a:t>4/22/15 (10:00 am)</a:t>
                  </a:r>
                  <a:endParaRPr lang="en-US" altLang="en-US" sz="1800" b="0" smtClean="0">
                    <a:solidFill>
                      <a:srgbClr val="00206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44049" name="TextBox 19"/>
                <p:cNvSpPr txBox="1">
                  <a:spLocks noChangeArrowheads="1"/>
                </p:cNvSpPr>
                <p:nvPr/>
              </p:nvSpPr>
              <p:spPr bwMode="auto">
                <a:xfrm>
                  <a:off x="762000" y="1966978"/>
                  <a:ext cx="556260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Wingdings" pitchFamily="2" charset="2"/>
                    <a:buChar char="q"/>
                    <a:defRPr sz="2000" b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Wingdings" pitchFamily="2" charset="2"/>
                    <a:buChar char="§"/>
                    <a:defRPr sz="16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1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smtClean="0">
                      <a:solidFill>
                        <a:srgbClr val="E46C0A"/>
                      </a:solidFill>
                      <a:latin typeface="Calibri" pitchFamily="34" charset="0"/>
                    </a:rPr>
                    <a:t>Nearest Tower:  </a:t>
                  </a:r>
                  <a:r>
                    <a:rPr lang="en-US" altLang="en-US" sz="1800" b="0" smtClean="0">
                      <a:solidFill>
                        <a:srgbClr val="002060"/>
                      </a:solidFill>
                      <a:latin typeface="Calibri" pitchFamily="34" charset="0"/>
                    </a:rPr>
                    <a:t>2.60 Miles / 675 North 1</a:t>
                  </a:r>
                  <a:r>
                    <a:rPr lang="en-US" altLang="en-US" sz="1800" b="0" baseline="30000" smtClean="0">
                      <a:solidFill>
                        <a:srgbClr val="002060"/>
                      </a:solidFill>
                      <a:latin typeface="Calibri" pitchFamily="34" charset="0"/>
                    </a:rPr>
                    <a:t>st</a:t>
                  </a:r>
                  <a:r>
                    <a:rPr lang="en-US" altLang="en-US" sz="1800" b="0" smtClean="0">
                      <a:solidFill>
                        <a:srgbClr val="002060"/>
                      </a:solidFill>
                      <a:latin typeface="Calibri" pitchFamily="34" charset="0"/>
                    </a:rPr>
                    <a:t> Street SJC</a:t>
                  </a:r>
                </a:p>
              </p:txBody>
            </p:sp>
          </p:grpSp>
        </p:grpSp>
        <p:pic>
          <p:nvPicPr>
            <p:cNvPr id="44045" name="Picture 11" descr="C:\Users\bdunn\Documents\Customers\FedEx\icons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55" y="1447800"/>
              <a:ext cx="367145" cy="1142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9" name="TextBox 22"/>
          <p:cNvSpPr txBox="1">
            <a:spLocks noChangeArrowheads="1"/>
          </p:cNvSpPr>
          <p:nvPr/>
        </p:nvSpPr>
        <p:spPr bwMode="auto">
          <a:xfrm>
            <a:off x="762000" y="2601913"/>
            <a:ext cx="5562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smtClean="0">
                <a:solidFill>
                  <a:srgbClr val="E46C0A"/>
                </a:solidFill>
                <a:latin typeface="Calibri" pitchFamily="34" charset="0"/>
              </a:rPr>
              <a:t>2nd Tower reports:  </a:t>
            </a:r>
            <a:r>
              <a:rPr lang="en-US" altLang="en-US" sz="1800" smtClean="0">
                <a:solidFill>
                  <a:srgbClr val="002060"/>
                </a:solidFill>
                <a:latin typeface="Calibri" pitchFamily="34" charset="0"/>
              </a:rPr>
              <a:t>21.0 Miles / Skeggs Peak!</a:t>
            </a:r>
          </a:p>
        </p:txBody>
      </p:sp>
      <p:pic>
        <p:nvPicPr>
          <p:cNvPr id="4404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606675"/>
            <a:ext cx="3730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4740275"/>
            <a:ext cx="2430463" cy="19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8600" y="228600"/>
            <a:ext cx="76200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dirty="0">
                <a:solidFill>
                  <a:srgbClr val="7030A0"/>
                </a:solidFill>
                <a:latin typeface="Calibri"/>
              </a:rPr>
              <a:t>Fed</a:t>
            </a:r>
            <a:r>
              <a:rPr lang="en-US" sz="3200" b="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Ex</a:t>
            </a:r>
            <a:r>
              <a:rPr lang="en-US" sz="3200" b="0" dirty="0">
                <a:solidFill>
                  <a:prstClr val="black"/>
                </a:solidFill>
                <a:latin typeface="Calibri"/>
              </a:rPr>
              <a:t> Experiment: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LoRa for LP WAN Asset Tracking</a:t>
            </a:r>
            <a:endParaRPr lang="en-US" sz="2800" b="0" dirty="0">
              <a:solidFill>
                <a:srgbClr val="4F81B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2" name="Picture 2" descr="C:\Users\bdunn\Documents\Customers\FedEx\FedEx Truck Aeria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0977">
            <a:off x="6920210" y="4885971"/>
            <a:ext cx="586607" cy="26491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545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229600" cy="55626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200" kern="1200" dirty="0" err="1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LoRa</a:t>
            </a:r>
            <a:r>
              <a:rPr lang="en-US" sz="2200" kern="120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 utilized a spread spectrum based modulation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endParaRPr lang="en-US" sz="2200" kern="1200" dirty="0">
              <a:solidFill>
                <a:srgbClr val="000000"/>
              </a:solidFill>
              <a:latin typeface="+mn-lt"/>
              <a:ea typeface="+mn-ea"/>
              <a:cs typeface="Arial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endParaRPr lang="en-US" sz="2200" kern="1200" dirty="0" smtClean="0">
              <a:solidFill>
                <a:srgbClr val="000000"/>
              </a:solidFill>
              <a:latin typeface="+mn-lt"/>
              <a:ea typeface="+mn-ea"/>
              <a:cs typeface="Arial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endParaRPr lang="en-US" sz="2200" kern="1200" dirty="0">
              <a:solidFill>
                <a:srgbClr val="000000"/>
              </a:solidFill>
              <a:latin typeface="+mn-lt"/>
              <a:ea typeface="+mn-ea"/>
              <a:cs typeface="Arial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endParaRPr lang="en-US" sz="2200" kern="1200" dirty="0" smtClean="0">
              <a:solidFill>
                <a:srgbClr val="000000"/>
              </a:solidFill>
              <a:latin typeface="+mn-lt"/>
              <a:ea typeface="+mn-ea"/>
              <a:cs typeface="Arial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endParaRPr lang="en-US" sz="2200" kern="1200" dirty="0" smtClean="0">
              <a:solidFill>
                <a:srgbClr val="000000"/>
              </a:solidFill>
              <a:latin typeface="+mn-lt"/>
              <a:ea typeface="+mn-ea"/>
              <a:cs typeface="Arial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endParaRPr lang="en-US" sz="2200" kern="1200" dirty="0" smtClean="0">
              <a:solidFill>
                <a:srgbClr val="000000"/>
              </a:solidFill>
              <a:latin typeface="+mn-lt"/>
              <a:ea typeface="+mn-ea"/>
              <a:cs typeface="Arial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endParaRPr lang="en-US" sz="2200" kern="1200" dirty="0">
              <a:solidFill>
                <a:srgbClr val="000000"/>
              </a:solidFill>
              <a:latin typeface="+mn-lt"/>
              <a:ea typeface="+mn-ea"/>
              <a:cs typeface="Arial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r>
              <a:rPr lang="en-US" sz="2200" u="sng" kern="120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Advantages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800" b="0" kern="120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Demodulate below noise floor – 30dB better than FSK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800" b="0" kern="120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Better sensitivity than FSK (better </a:t>
            </a:r>
            <a:r>
              <a:rPr lang="en-US" sz="1800" b="0" kern="1200" dirty="0" err="1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Eb</a:t>
            </a:r>
            <a:r>
              <a:rPr lang="en-US" sz="1800" b="0" kern="120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/No)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800" b="0" kern="120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More robust to interference, noise, and jamming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800" b="0" kern="120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Spreading codes orthogonal – multiple signals can occupy the channel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800" b="0" kern="1200" dirty="0" smtClean="0">
                <a:solidFill>
                  <a:srgbClr val="000000"/>
                </a:solidFill>
                <a:latin typeface="+mn-lt"/>
                <a:ea typeface="+mn-ea"/>
                <a:cs typeface="Arial"/>
              </a:rPr>
              <a:t>Tolerant to frequency offsets (unlike DSSS)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endParaRPr lang="en-US" sz="2200" kern="1200" dirty="0">
              <a:solidFill>
                <a:srgbClr val="000000"/>
              </a:solidFill>
              <a:latin typeface="+mn-lt"/>
              <a:ea typeface="+mn-ea"/>
              <a:cs typeface="Arial"/>
            </a:endParaRPr>
          </a:p>
        </p:txBody>
      </p:sp>
      <p:sp>
        <p:nvSpPr>
          <p:cNvPr id="35843" name="ZoneTexte 10"/>
          <p:cNvSpPr txBox="1">
            <a:spLocks noChangeArrowheads="1"/>
          </p:cNvSpPr>
          <p:nvPr/>
        </p:nvSpPr>
        <p:spPr bwMode="auto">
          <a:xfrm>
            <a:off x="246063" y="228600"/>
            <a:ext cx="6629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LoRa Modulation Overview</a:t>
            </a:r>
          </a:p>
        </p:txBody>
      </p:sp>
      <p:pic>
        <p:nvPicPr>
          <p:cNvPr id="3584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1646238"/>
            <a:ext cx="483552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074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7086600" cy="715962"/>
          </a:xfrm>
        </p:spPr>
        <p:txBody>
          <a:bodyPr/>
          <a:lstStyle/>
          <a:p>
            <a:r>
              <a:rPr lang="en-US" altLang="en-US" sz="2400" smtClean="0">
                <a:latin typeface="Arial" pitchFamily="34" charset="0"/>
              </a:rPr>
              <a:t>LoRa Parameters and Interference Immunity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1295400"/>
          <a:ext cx="8610600" cy="29686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2650"/>
                <a:gridCol w="1504950"/>
                <a:gridCol w="2362200"/>
                <a:gridCol w="2590800"/>
              </a:tblGrid>
              <a:tr h="39287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Parameter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Range 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Effect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Change (125kHz)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445534">
                <a:tc rowSpan="2">
                  <a:txBody>
                    <a:bodyPr/>
                    <a:lstStyle/>
                    <a:p>
                      <a:r>
                        <a:rPr lang="en-US" sz="1800" dirty="0" smtClean="0"/>
                        <a:t>Spreading</a:t>
                      </a:r>
                      <a:r>
                        <a:rPr lang="en-US" sz="1800" baseline="0" dirty="0" smtClean="0"/>
                        <a:t> Factor (SF)</a:t>
                      </a:r>
                      <a:endParaRPr lang="en-US" sz="1800" dirty="0"/>
                    </a:p>
                  </a:txBody>
                  <a:tcPr marT="45732" marB="45732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800" dirty="0" smtClean="0"/>
                        <a:t>7-12</a:t>
                      </a:r>
                      <a:endParaRPr lang="en-US" sz="1800" dirty="0"/>
                    </a:p>
                  </a:txBody>
                  <a:tcPr marT="45732" marB="45732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DR</a:t>
                      </a:r>
                      <a:endParaRPr lang="en-US" sz="1800" dirty="0"/>
                    </a:p>
                  </a:txBody>
                  <a:tcPr marT="45732" marB="45732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300bps – 9.6kbps</a:t>
                      </a:r>
                      <a:endParaRPr lang="en-US" sz="1800" dirty="0"/>
                    </a:p>
                  </a:txBody>
                  <a:tcPr marT="45732" marB="45732"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38109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Sensitivity </a:t>
                      </a:r>
                      <a:endParaRPr lang="en-US" sz="1800" dirty="0"/>
                    </a:p>
                  </a:txBody>
                  <a:tcPr marT="45732" marB="45732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-138dBm to</a:t>
                      </a:r>
                      <a:r>
                        <a:rPr lang="en-US" sz="1800" baseline="0" dirty="0" smtClean="0"/>
                        <a:t> -121dBm</a:t>
                      </a:r>
                      <a:endParaRPr lang="en-US" sz="1800" dirty="0" smtClean="0"/>
                    </a:p>
                  </a:txBody>
                  <a:tcPr marT="45732" marB="45732"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67811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Bandwidth (BW)</a:t>
                      </a:r>
                      <a:endParaRPr lang="en-US" sz="1800" dirty="0"/>
                    </a:p>
                  </a:txBody>
                  <a:tcPr marT="45732" marB="45732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125K </a:t>
                      </a:r>
                      <a:r>
                        <a:rPr lang="en-US" sz="1800" dirty="0" err="1" smtClean="0"/>
                        <a:t>typ</a:t>
                      </a:r>
                      <a:endParaRPr lang="en-US" sz="1800" dirty="0" smtClean="0"/>
                    </a:p>
                    <a:p>
                      <a:r>
                        <a:rPr lang="en-US" sz="1800" dirty="0" smtClean="0"/>
                        <a:t>10-500kHz</a:t>
                      </a:r>
                      <a:endParaRPr lang="en-US" sz="1800" dirty="0"/>
                    </a:p>
                  </a:txBody>
                  <a:tcPr marT="45732" marB="45732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DR </a:t>
                      </a:r>
                      <a:r>
                        <a:rPr lang="en-US" sz="1800" dirty="0" err="1" smtClean="0"/>
                        <a:t>vs</a:t>
                      </a:r>
                      <a:r>
                        <a:rPr lang="en-US" sz="1800" dirty="0" smtClean="0"/>
                        <a:t> sensitivity</a:t>
                      </a:r>
                      <a:endParaRPr lang="en-US" sz="1800" dirty="0"/>
                    </a:p>
                  </a:txBody>
                  <a:tcPr marT="45732" marB="45732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300bps – 22kbps</a:t>
                      </a:r>
                      <a:endParaRPr lang="en-US" sz="1800" dirty="0"/>
                    </a:p>
                  </a:txBody>
                  <a:tcPr marT="45732" marB="45732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67811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Error</a:t>
                      </a:r>
                      <a:r>
                        <a:rPr lang="en-US" sz="1800" baseline="0" dirty="0" smtClean="0"/>
                        <a:t> correction</a:t>
                      </a:r>
                      <a:endParaRPr lang="en-US" sz="18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4/5 to 4/8</a:t>
                      </a:r>
                      <a:endParaRPr lang="en-US" sz="18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DR,</a:t>
                      </a:r>
                      <a:r>
                        <a:rPr lang="en-US" sz="1800" baseline="0" dirty="0" smtClean="0"/>
                        <a:t> time on air</a:t>
                      </a:r>
                      <a:endParaRPr lang="en-US" sz="1800" dirty="0"/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2" marB="45732"/>
                </a:tc>
              </a:tr>
              <a:tr h="392879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Freq</a:t>
                      </a:r>
                      <a:endParaRPr lang="en-US" sz="1800" dirty="0"/>
                    </a:p>
                  </a:txBody>
                  <a:tcPr marT="45732" marB="45732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138M-1GHz</a:t>
                      </a:r>
                      <a:endParaRPr lang="en-US" sz="1800" dirty="0"/>
                    </a:p>
                  </a:txBody>
                  <a:tcPr marT="45732" marB="45732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2" marB="45732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Frequency</a:t>
                      </a:r>
                      <a:r>
                        <a:rPr lang="en-US" sz="1800" baseline="0" dirty="0" smtClean="0"/>
                        <a:t> agnostic</a:t>
                      </a:r>
                      <a:endParaRPr lang="en-US" sz="1800" dirty="0"/>
                    </a:p>
                  </a:txBody>
                  <a:tcPr marT="45732" marB="45732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1000" y="5013325"/>
          <a:ext cx="4876800" cy="1006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1524000"/>
                <a:gridCol w="1447800"/>
              </a:tblGrid>
              <a:tr h="64048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Interfere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49" marB="45749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LoRa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Co-Channel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49" marB="45749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FSK </a:t>
                      </a:r>
                    </a:p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Co-channel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49" marB="45749"/>
                </a:tc>
              </a:tr>
              <a:tr h="36599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CW/FSK/GFSK</a:t>
                      </a:r>
                      <a:endParaRPr lang="en-US" sz="1800" dirty="0"/>
                    </a:p>
                  </a:txBody>
                  <a:tcPr marT="45749" marB="4574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-5 to -20</a:t>
                      </a:r>
                      <a:endParaRPr lang="en-US" sz="1800" dirty="0"/>
                    </a:p>
                  </a:txBody>
                  <a:tcPr marT="45749" marB="4574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+8 to +10</a:t>
                      </a:r>
                      <a:endParaRPr lang="en-US" sz="1800" dirty="0"/>
                    </a:p>
                  </a:txBody>
                  <a:tcPr marT="45749" marB="45749"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6924" y="5403062"/>
            <a:ext cx="25431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Rectangle 8"/>
          <p:cNvSpPr/>
          <p:nvPr/>
        </p:nvSpPr>
        <p:spPr>
          <a:xfrm>
            <a:off x="6629400" y="4843463"/>
            <a:ext cx="890588" cy="1785937"/>
          </a:xfrm>
          <a:prstGeom prst="rect">
            <a:avLst/>
          </a:prstGeom>
          <a:solidFill>
            <a:srgbClr val="7030A0">
              <a:alpha val="18039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7942" name="TextBox 5"/>
          <p:cNvSpPr txBox="1">
            <a:spLocks noChangeArrowheads="1"/>
          </p:cNvSpPr>
          <p:nvPr/>
        </p:nvSpPr>
        <p:spPr bwMode="auto">
          <a:xfrm>
            <a:off x="8001000" y="5276850"/>
            <a:ext cx="1143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ahoma" pitchFamily="34" charset="0"/>
              </a:rPr>
              <a:t>Noise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ahoma" pitchFamily="34" charset="0"/>
              </a:rPr>
              <a:t>Level</a:t>
            </a:r>
          </a:p>
        </p:txBody>
      </p:sp>
      <p:sp>
        <p:nvSpPr>
          <p:cNvPr id="37943" name="Left-Right Arrow 6"/>
          <p:cNvSpPr>
            <a:spLocks noChangeArrowheads="1"/>
          </p:cNvSpPr>
          <p:nvPr/>
        </p:nvSpPr>
        <p:spPr bwMode="auto">
          <a:xfrm rot="-5400000">
            <a:off x="6738144" y="5069681"/>
            <a:ext cx="673100" cy="185738"/>
          </a:xfrm>
          <a:prstGeom prst="leftRightArrow">
            <a:avLst>
              <a:gd name="adj1" fmla="val 50000"/>
              <a:gd name="adj2" fmla="val 49930"/>
            </a:avLst>
          </a:prstGeom>
          <a:solidFill>
            <a:srgbClr val="CC0000"/>
          </a:solidFill>
          <a:ln w="9525" algn="ctr">
            <a:solidFill>
              <a:srgbClr val="800000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Tahoma" pitchFamily="34" charset="0"/>
              <a:cs typeface="Arial" pitchFamily="34" charset="0"/>
            </a:endParaRPr>
          </a:p>
        </p:txBody>
      </p:sp>
      <p:sp>
        <p:nvSpPr>
          <p:cNvPr id="37944" name="TextBox 11"/>
          <p:cNvSpPr txBox="1">
            <a:spLocks noChangeArrowheads="1"/>
          </p:cNvSpPr>
          <p:nvPr/>
        </p:nvSpPr>
        <p:spPr bwMode="auto">
          <a:xfrm>
            <a:off x="7010400" y="4572000"/>
            <a:ext cx="1143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ahoma" pitchFamily="34" charset="0"/>
              </a:rPr>
              <a:t>FSK</a:t>
            </a:r>
          </a:p>
        </p:txBody>
      </p:sp>
      <p:sp>
        <p:nvSpPr>
          <p:cNvPr id="13" name="Left-Right Arrow 12"/>
          <p:cNvSpPr/>
          <p:nvPr/>
        </p:nvSpPr>
        <p:spPr bwMode="auto">
          <a:xfrm rot="16200000">
            <a:off x="6591301" y="5981700"/>
            <a:ext cx="957262" cy="185737"/>
          </a:xfrm>
          <a:prstGeom prst="leftRightArrow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Tahoma" pitchFamily="22" charset="0"/>
              <a:ea typeface="Arial" pitchFamily="22" charset="0"/>
              <a:cs typeface="Arial" pitchFamily="22" charset="0"/>
            </a:endParaRPr>
          </a:p>
        </p:txBody>
      </p:sp>
      <p:sp>
        <p:nvSpPr>
          <p:cNvPr id="37946" name="TextBox 13"/>
          <p:cNvSpPr txBox="1">
            <a:spLocks noChangeArrowheads="1"/>
          </p:cNvSpPr>
          <p:nvPr/>
        </p:nvSpPr>
        <p:spPr bwMode="auto">
          <a:xfrm>
            <a:off x="7061200" y="6215063"/>
            <a:ext cx="1143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ahoma" pitchFamily="34" charset="0"/>
              </a:rPr>
              <a:t>LoRa</a:t>
            </a:r>
          </a:p>
        </p:txBody>
      </p:sp>
    </p:spTree>
    <p:extLst>
      <p:ext uri="{BB962C8B-B14F-4D97-AF65-F5344CB8AC3E}">
        <p14:creationId xmlns:p14="http://schemas.microsoft.com/office/powerpoint/2010/main" val="298087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LoRaWAN</a:t>
            </a:r>
            <a:r>
              <a:rPr lang="en-US" dirty="0" smtClean="0"/>
              <a:t> Device Classes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Semtech Confidential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FDDEEDD-BBD8-40B2-8AE7-E649FE5B3A3B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9CE65098-45E8-440D-8A01-BBC5441606C5}" type="datetime1">
              <a:rPr lang="en-US" smtClean="0"/>
              <a:pPr>
                <a:defRPr/>
              </a:pPr>
              <a:t>7/23/2015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1107744" y="1524000"/>
            <a:ext cx="0" cy="4038600"/>
          </a:xfrm>
          <a:prstGeom prst="straightConnector1">
            <a:avLst/>
          </a:prstGeom>
          <a:solidFill>
            <a:srgbClr val="CC00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1107744" y="5562600"/>
            <a:ext cx="7731456" cy="0"/>
          </a:xfrm>
          <a:prstGeom prst="straightConnector1">
            <a:avLst/>
          </a:prstGeom>
          <a:solidFill>
            <a:srgbClr val="CC00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793544" y="5791200"/>
            <a:ext cx="6207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Downlink Network Communication Latency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668922" y="3076545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Battery Lifetime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724400" y="1641902"/>
            <a:ext cx="4191000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dirty="0" err="1"/>
              <a:t>Battery</a:t>
            </a:r>
            <a:r>
              <a:rPr lang="fr-FR" dirty="0"/>
              <a:t> </a:t>
            </a:r>
            <a:r>
              <a:rPr lang="fr-FR" dirty="0" err="1"/>
              <a:t>powered</a:t>
            </a:r>
            <a:r>
              <a:rPr lang="fr-FR" dirty="0"/>
              <a:t> </a:t>
            </a:r>
            <a:r>
              <a:rPr lang="fr-FR" dirty="0" err="1" smtClean="0"/>
              <a:t>sensors</a:t>
            </a:r>
            <a:r>
              <a:rPr lang="fr-FR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0" dirty="0" smtClean="0"/>
              <a:t>Most </a:t>
            </a:r>
            <a:r>
              <a:rPr lang="fr-FR" b="0" dirty="0" err="1"/>
              <a:t>energy</a:t>
            </a:r>
            <a:r>
              <a:rPr lang="fr-FR" b="0" dirty="0"/>
              <a:t> efficient </a:t>
            </a:r>
            <a:endParaRPr lang="fr-FR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0" dirty="0" smtClean="0"/>
              <a:t>Must </a:t>
            </a:r>
            <a:r>
              <a:rPr lang="fr-FR" b="0" dirty="0" err="1"/>
              <a:t>be</a:t>
            </a:r>
            <a:r>
              <a:rPr lang="fr-FR" b="0" dirty="0"/>
              <a:t> </a:t>
            </a:r>
            <a:r>
              <a:rPr lang="fr-FR" b="0" dirty="0" err="1"/>
              <a:t>supported</a:t>
            </a:r>
            <a:r>
              <a:rPr lang="fr-FR" b="0" dirty="0"/>
              <a:t> by all </a:t>
            </a:r>
            <a:r>
              <a:rPr lang="fr-FR" b="0" dirty="0" err="1" smtClean="0"/>
              <a:t>devices</a:t>
            </a:r>
            <a:endParaRPr lang="fr-FR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0" dirty="0" err="1" smtClean="0"/>
              <a:t>Downlink</a:t>
            </a:r>
            <a:r>
              <a:rPr lang="fr-FR" b="0" dirty="0" smtClean="0"/>
              <a:t> </a:t>
            </a:r>
            <a:r>
              <a:rPr lang="fr-FR" b="0" dirty="0" err="1" smtClean="0"/>
              <a:t>available</a:t>
            </a:r>
            <a:r>
              <a:rPr lang="fr-FR" b="0" dirty="0" smtClean="0"/>
              <a:t> </a:t>
            </a:r>
            <a:r>
              <a:rPr lang="fr-FR" b="0" dirty="0" err="1" smtClean="0"/>
              <a:t>only</a:t>
            </a:r>
            <a:r>
              <a:rPr lang="fr-FR" b="0" dirty="0" smtClean="0"/>
              <a:t> </a:t>
            </a:r>
            <a:r>
              <a:rPr lang="fr-FR" b="0" dirty="0" err="1" smtClean="0"/>
              <a:t>after</a:t>
            </a:r>
            <a:r>
              <a:rPr lang="fr-FR" b="0" dirty="0" smtClean="0"/>
              <a:t> </a:t>
            </a:r>
            <a:r>
              <a:rPr lang="fr-FR" b="0" dirty="0" err="1" smtClean="0"/>
              <a:t>sensor</a:t>
            </a:r>
            <a:r>
              <a:rPr lang="fr-FR" b="0" dirty="0" smtClean="0"/>
              <a:t> TX</a:t>
            </a:r>
            <a:endParaRPr lang="fr-FR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0" y="1524000"/>
            <a:ext cx="114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92D050"/>
                </a:solidFill>
              </a:rPr>
              <a:t>A</a:t>
            </a:r>
            <a:endParaRPr lang="en-US" sz="8000" dirty="0">
              <a:solidFill>
                <a:srgbClr val="92D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16656" y="3048000"/>
            <a:ext cx="5070144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/>
              <a:t>Battery</a:t>
            </a:r>
            <a:r>
              <a:rPr lang="fr-FR" dirty="0" smtClean="0"/>
              <a:t> </a:t>
            </a:r>
            <a:r>
              <a:rPr lang="fr-FR" dirty="0" err="1"/>
              <a:t>powered</a:t>
            </a:r>
            <a:r>
              <a:rPr lang="fr-FR" dirty="0"/>
              <a:t> </a:t>
            </a:r>
            <a:r>
              <a:rPr lang="fr-FR" dirty="0" err="1"/>
              <a:t>actuators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0" dirty="0" err="1"/>
              <a:t>Energy</a:t>
            </a:r>
            <a:r>
              <a:rPr lang="fr-FR" b="0" dirty="0"/>
              <a:t> efficient </a:t>
            </a:r>
            <a:r>
              <a:rPr lang="fr-FR" b="0" dirty="0" smtClean="0"/>
              <a:t>w/ </a:t>
            </a:r>
            <a:r>
              <a:rPr lang="fr-FR" b="0" dirty="0" err="1" smtClean="0"/>
              <a:t>latency</a:t>
            </a:r>
            <a:r>
              <a:rPr lang="fr-FR" b="0" dirty="0" smtClean="0"/>
              <a:t> </a:t>
            </a:r>
            <a:r>
              <a:rPr lang="fr-FR" b="0" dirty="0" err="1"/>
              <a:t>controlled</a:t>
            </a:r>
            <a:r>
              <a:rPr lang="fr-FR" b="0" dirty="0"/>
              <a:t> </a:t>
            </a:r>
            <a:r>
              <a:rPr lang="fr-FR" b="0" dirty="0" err="1" smtClean="0"/>
              <a:t>downlink</a:t>
            </a:r>
            <a:endParaRPr lang="fr-FR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0" dirty="0" err="1" smtClean="0"/>
              <a:t>Slotted</a:t>
            </a:r>
            <a:r>
              <a:rPr lang="fr-FR" b="0" dirty="0" smtClean="0"/>
              <a:t> communication </a:t>
            </a:r>
            <a:r>
              <a:rPr lang="fr-FR" b="0" dirty="0" err="1"/>
              <a:t>synchronized</a:t>
            </a:r>
            <a:r>
              <a:rPr lang="fr-FR" b="0" dirty="0"/>
              <a:t> </a:t>
            </a:r>
            <a:r>
              <a:rPr lang="fr-FR" b="0" dirty="0" err="1"/>
              <a:t>with</a:t>
            </a:r>
            <a:r>
              <a:rPr lang="fr-FR" b="0" dirty="0"/>
              <a:t> </a:t>
            </a:r>
            <a:r>
              <a:rPr lang="fr-FR" b="0" dirty="0" smtClean="0"/>
              <a:t>a </a:t>
            </a:r>
            <a:r>
              <a:rPr lang="fr-FR" b="0" dirty="0" err="1" smtClean="0"/>
              <a:t>beacon</a:t>
            </a:r>
            <a:endParaRPr lang="fr-FR" b="0" dirty="0"/>
          </a:p>
        </p:txBody>
      </p:sp>
      <p:sp>
        <p:nvSpPr>
          <p:cNvPr id="17" name="TextBox 16"/>
          <p:cNvSpPr txBox="1"/>
          <p:nvPr/>
        </p:nvSpPr>
        <p:spPr>
          <a:xfrm>
            <a:off x="2667000" y="2819400"/>
            <a:ext cx="114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en-US" sz="8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26056" y="4419600"/>
            <a:ext cx="5374944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Mains </a:t>
            </a:r>
            <a:r>
              <a:rPr lang="fr-FR" dirty="0" err="1"/>
              <a:t>powered</a:t>
            </a:r>
            <a:r>
              <a:rPr lang="fr-FR" dirty="0"/>
              <a:t> </a:t>
            </a:r>
            <a:r>
              <a:rPr lang="fr-FR" dirty="0" err="1"/>
              <a:t>actuators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Devices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afford</a:t>
            </a:r>
            <a:r>
              <a:rPr lang="fr-FR" dirty="0"/>
              <a:t> to </a:t>
            </a:r>
            <a:r>
              <a:rPr lang="fr-FR" dirty="0" err="1"/>
              <a:t>listen</a:t>
            </a:r>
            <a:r>
              <a:rPr lang="fr-FR" dirty="0"/>
              <a:t> </a:t>
            </a:r>
            <a:r>
              <a:rPr lang="fr-FR" dirty="0" err="1" smtClean="0"/>
              <a:t>continuously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No </a:t>
            </a:r>
            <a:r>
              <a:rPr lang="fr-FR" dirty="0" err="1"/>
              <a:t>latency</a:t>
            </a:r>
            <a:r>
              <a:rPr lang="fr-FR" dirty="0"/>
              <a:t> for </a:t>
            </a:r>
            <a:r>
              <a:rPr lang="fr-FR" dirty="0" err="1"/>
              <a:t>downlink</a:t>
            </a:r>
            <a:r>
              <a:rPr lang="fr-FR" dirty="0"/>
              <a:t> </a:t>
            </a:r>
            <a:r>
              <a:rPr lang="fr-FR" dirty="0" smtClean="0"/>
              <a:t>communication</a:t>
            </a:r>
            <a:endParaRPr lang="fr-FR" dirty="0"/>
          </a:p>
        </p:txBody>
      </p:sp>
      <p:sp>
        <p:nvSpPr>
          <p:cNvPr id="19" name="TextBox 18"/>
          <p:cNvSpPr txBox="1"/>
          <p:nvPr/>
        </p:nvSpPr>
        <p:spPr>
          <a:xfrm>
            <a:off x="1676400" y="4188134"/>
            <a:ext cx="114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bg1">
                    <a:lumMod val="75000"/>
                  </a:schemeClr>
                </a:solidFill>
              </a:rPr>
              <a:t>C</a:t>
            </a:r>
            <a:endParaRPr lang="en-US" sz="8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798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5592763" y="2797175"/>
            <a:ext cx="2355850" cy="469900"/>
          </a:xfrm>
          <a:prstGeom prst="rect">
            <a:avLst/>
          </a:prstGeom>
          <a:pattFill prst="wd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33650" y="2809875"/>
            <a:ext cx="2354263" cy="468313"/>
          </a:xfrm>
          <a:prstGeom prst="rect">
            <a:avLst/>
          </a:prstGeom>
          <a:pattFill prst="wd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47108" name="Title 1"/>
          <p:cNvSpPr>
            <a:spLocks noGrp="1"/>
          </p:cNvSpPr>
          <p:nvPr>
            <p:ph type="title"/>
          </p:nvPr>
        </p:nvSpPr>
        <p:spPr>
          <a:xfrm>
            <a:off x="83344" y="304800"/>
            <a:ext cx="8824912" cy="744538"/>
          </a:xfrm>
        </p:spPr>
        <p:txBody>
          <a:bodyPr/>
          <a:lstStyle/>
          <a:p>
            <a:r>
              <a:rPr lang="en-US" altLang="en-US" sz="2800" dirty="0" smtClean="0">
                <a:latin typeface="Arial" pitchFamily="34" charset="0"/>
              </a:rPr>
              <a:t>Bidirectional communication, class A</a:t>
            </a:r>
          </a:p>
        </p:txBody>
      </p:sp>
      <p:sp>
        <p:nvSpPr>
          <p:cNvPr id="4710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altLang="en-US" sz="2400" dirty="0" smtClean="0">
                <a:latin typeface="Arial" pitchFamily="34" charset="0"/>
              </a:rPr>
              <a:t>Receiver Initiated Transmission strategy (RIT)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85750" y="3295650"/>
            <a:ext cx="842645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82575" y="5103813"/>
            <a:ext cx="842645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2" name="TextBox 6"/>
          <p:cNvSpPr txBox="1">
            <a:spLocks noChangeArrowheads="1"/>
          </p:cNvSpPr>
          <p:nvPr/>
        </p:nvSpPr>
        <p:spPr bwMode="auto">
          <a:xfrm>
            <a:off x="180975" y="3278188"/>
            <a:ext cx="1365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600">
                <a:solidFill>
                  <a:srgbClr val="005977"/>
                </a:solidFill>
                <a:latin typeface="Tahoma" pitchFamily="34" charset="0"/>
              </a:rPr>
              <a:t>End Device</a:t>
            </a:r>
          </a:p>
        </p:txBody>
      </p:sp>
      <p:sp>
        <p:nvSpPr>
          <p:cNvPr id="47113" name="TextBox 7"/>
          <p:cNvSpPr txBox="1">
            <a:spLocks noChangeArrowheads="1"/>
          </p:cNvSpPr>
          <p:nvPr/>
        </p:nvSpPr>
        <p:spPr bwMode="auto">
          <a:xfrm>
            <a:off x="177800" y="5086350"/>
            <a:ext cx="145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600">
                <a:solidFill>
                  <a:srgbClr val="005977"/>
                </a:solidFill>
                <a:latin typeface="Tahoma" pitchFamily="34" charset="0"/>
              </a:rPr>
              <a:t>Base station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947738" y="2760663"/>
            <a:ext cx="1585912" cy="517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 err="1">
                <a:solidFill>
                  <a:srgbClr val="FFFFFF"/>
                </a:solidFill>
              </a:rPr>
              <a:t>Packet</a:t>
            </a: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533650" y="3381375"/>
            <a:ext cx="0" cy="1679575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ular Callout 11"/>
          <p:cNvSpPr/>
          <p:nvPr/>
        </p:nvSpPr>
        <p:spPr>
          <a:xfrm>
            <a:off x="2438400" y="5616575"/>
            <a:ext cx="1931988" cy="914400"/>
          </a:xfrm>
          <a:prstGeom prst="wedgeRoundRectCallout">
            <a:avLst>
              <a:gd name="adj1" fmla="val -44494"/>
              <a:gd name="adj2" fmla="val -10825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 err="1">
                <a:solidFill>
                  <a:srgbClr val="FFFFFF"/>
                </a:solidFill>
              </a:rPr>
              <a:t>Received</a:t>
            </a:r>
            <a:r>
              <a:rPr lang="fr-FR" dirty="0">
                <a:solidFill>
                  <a:srgbClr val="FFFFFF"/>
                </a:solidFill>
              </a:rPr>
              <a:t> by </a:t>
            </a:r>
            <a:r>
              <a:rPr lang="fr-FR" u="sng" dirty="0">
                <a:solidFill>
                  <a:srgbClr val="FFFFFF"/>
                </a:solidFill>
              </a:rPr>
              <a:t>all</a:t>
            </a:r>
            <a:r>
              <a:rPr lang="fr-FR" dirty="0">
                <a:solidFill>
                  <a:srgbClr val="FFFFFF"/>
                </a:solidFill>
              </a:rPr>
              <a:t> base stations in range</a:t>
            </a:r>
          </a:p>
        </p:txBody>
      </p:sp>
      <p:sp>
        <p:nvSpPr>
          <p:cNvPr id="13" name="Left Brace 12"/>
          <p:cNvSpPr/>
          <p:nvPr/>
        </p:nvSpPr>
        <p:spPr>
          <a:xfrm rot="5400000">
            <a:off x="3664744" y="3517107"/>
            <a:ext cx="147637" cy="2298700"/>
          </a:xfrm>
          <a:prstGeom prst="leftBrac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7118" name="TextBox 14"/>
          <p:cNvSpPr txBox="1">
            <a:spLocks noChangeArrowheads="1"/>
          </p:cNvSpPr>
          <p:nvPr/>
        </p:nvSpPr>
        <p:spPr bwMode="auto">
          <a:xfrm>
            <a:off x="2665413" y="2846388"/>
            <a:ext cx="2057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cs typeface="Arial" pitchFamily="34" charset="0"/>
              </a:rPr>
              <a:t>End device sleeps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87913" y="2760663"/>
            <a:ext cx="1114425" cy="5175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 err="1">
                <a:solidFill>
                  <a:srgbClr val="FFFFFF"/>
                </a:solidFill>
              </a:rPr>
              <a:t>Rx</a:t>
            </a:r>
            <a:r>
              <a:rPr lang="fr-FR" dirty="0">
                <a:solidFill>
                  <a:srgbClr val="FFFFFF"/>
                </a:solidFill>
              </a:rPr>
              <a:t> slot 1</a:t>
            </a:r>
          </a:p>
        </p:txBody>
      </p:sp>
      <p:sp>
        <p:nvSpPr>
          <p:cNvPr id="18" name="Left Brace 17"/>
          <p:cNvSpPr/>
          <p:nvPr/>
        </p:nvSpPr>
        <p:spPr>
          <a:xfrm rot="5400000">
            <a:off x="6057106" y="3517107"/>
            <a:ext cx="147637" cy="2298700"/>
          </a:xfrm>
          <a:prstGeom prst="leftBrac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291388" y="2760663"/>
            <a:ext cx="1114425" cy="5175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 err="1">
                <a:solidFill>
                  <a:srgbClr val="FFFFFF"/>
                </a:solidFill>
              </a:rPr>
              <a:t>Rx</a:t>
            </a:r>
            <a:r>
              <a:rPr lang="fr-FR" dirty="0">
                <a:solidFill>
                  <a:srgbClr val="FFFFFF"/>
                </a:solidFill>
              </a:rPr>
              <a:t> slot 2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937125" y="3357563"/>
            <a:ext cx="0" cy="1679575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327900" y="3357563"/>
            <a:ext cx="0" cy="1679575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ular Callout 25"/>
          <p:cNvSpPr/>
          <p:nvPr/>
        </p:nvSpPr>
        <p:spPr>
          <a:xfrm>
            <a:off x="4876800" y="5603875"/>
            <a:ext cx="2255838" cy="914400"/>
          </a:xfrm>
          <a:prstGeom prst="wedgeRoundRectCallout">
            <a:avLst>
              <a:gd name="adj1" fmla="val -44494"/>
              <a:gd name="adj2" fmla="val -10825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FFFFFF"/>
                </a:solidFill>
              </a:rPr>
              <a:t>Cloud MAC Controller selects best base station</a:t>
            </a:r>
          </a:p>
        </p:txBody>
      </p:sp>
    </p:spTree>
    <p:extLst>
      <p:ext uri="{BB962C8B-B14F-4D97-AF65-F5344CB8AC3E}">
        <p14:creationId xmlns:p14="http://schemas.microsoft.com/office/powerpoint/2010/main" val="18743402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7650" y="2809875"/>
            <a:ext cx="8158163" cy="468313"/>
          </a:xfrm>
          <a:prstGeom prst="rect">
            <a:avLst/>
          </a:prstGeom>
          <a:pattFill prst="wd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48131" name="Title 1"/>
          <p:cNvSpPr>
            <a:spLocks noGrp="1"/>
          </p:cNvSpPr>
          <p:nvPr>
            <p:ph type="title"/>
          </p:nvPr>
        </p:nvSpPr>
        <p:spPr>
          <a:xfrm>
            <a:off x="86519" y="228600"/>
            <a:ext cx="8824912" cy="744538"/>
          </a:xfrm>
        </p:spPr>
        <p:txBody>
          <a:bodyPr/>
          <a:lstStyle/>
          <a:p>
            <a:r>
              <a:rPr lang="en-US" altLang="en-US" sz="2800" dirty="0" smtClean="0">
                <a:latin typeface="Arial" pitchFamily="34" charset="0"/>
              </a:rPr>
              <a:t>Bidirectional communication, class B</a:t>
            </a:r>
          </a:p>
        </p:txBody>
      </p:sp>
      <p:sp>
        <p:nvSpPr>
          <p:cNvPr id="48132" name="Content Placeholder 2"/>
          <p:cNvSpPr>
            <a:spLocks noGrp="1"/>
          </p:cNvSpPr>
          <p:nvPr>
            <p:ph idx="1"/>
          </p:nvPr>
        </p:nvSpPr>
        <p:spPr>
          <a:xfrm>
            <a:off x="221457" y="1222375"/>
            <a:ext cx="8824912" cy="4911725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altLang="en-US" sz="2400" dirty="0" smtClean="0">
                <a:latin typeface="Arial" pitchFamily="34" charset="0"/>
              </a:rPr>
              <a:t>Coordinated Sampled Listening (CSL) :</a:t>
            </a:r>
            <a:br>
              <a:rPr lang="en-US" altLang="en-US" sz="2400" dirty="0" smtClean="0">
                <a:latin typeface="Arial" pitchFamily="34" charset="0"/>
              </a:rPr>
            </a:br>
            <a:r>
              <a:rPr lang="en-US" altLang="en-US" sz="2400" dirty="0" smtClean="0">
                <a:latin typeface="Arial" pitchFamily="34" charset="0"/>
              </a:rPr>
              <a:t>Network may send downlink packet to node at any Rx slot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85750" y="3295650"/>
            <a:ext cx="842645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82575" y="5103813"/>
            <a:ext cx="842645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5" name="TextBox 6"/>
          <p:cNvSpPr txBox="1">
            <a:spLocks noChangeArrowheads="1"/>
          </p:cNvSpPr>
          <p:nvPr/>
        </p:nvSpPr>
        <p:spPr bwMode="auto">
          <a:xfrm>
            <a:off x="708025" y="3278188"/>
            <a:ext cx="1365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600">
                <a:solidFill>
                  <a:srgbClr val="005977"/>
                </a:solidFill>
                <a:latin typeface="Tahoma" pitchFamily="34" charset="0"/>
              </a:rPr>
              <a:t>End Device</a:t>
            </a:r>
          </a:p>
        </p:txBody>
      </p:sp>
      <p:sp>
        <p:nvSpPr>
          <p:cNvPr id="48136" name="TextBox 7"/>
          <p:cNvSpPr txBox="1">
            <a:spLocks noChangeArrowheads="1"/>
          </p:cNvSpPr>
          <p:nvPr/>
        </p:nvSpPr>
        <p:spPr bwMode="auto">
          <a:xfrm>
            <a:off x="706438" y="5086350"/>
            <a:ext cx="145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600">
                <a:solidFill>
                  <a:srgbClr val="005977"/>
                </a:solidFill>
                <a:latin typeface="Tahoma" pitchFamily="34" charset="0"/>
              </a:rPr>
              <a:t>Base station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438400" y="5616575"/>
            <a:ext cx="1931988" cy="914400"/>
          </a:xfrm>
          <a:prstGeom prst="wedgeRoundRectCallout">
            <a:avLst>
              <a:gd name="adj1" fmla="val -44494"/>
              <a:gd name="adj2" fmla="val -10825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 err="1">
                <a:solidFill>
                  <a:srgbClr val="FFFFFF"/>
                </a:solidFill>
              </a:rPr>
              <a:t>Received</a:t>
            </a:r>
            <a:r>
              <a:rPr lang="fr-FR" dirty="0">
                <a:solidFill>
                  <a:srgbClr val="FFFFFF"/>
                </a:solidFill>
              </a:rPr>
              <a:t> by </a:t>
            </a:r>
            <a:r>
              <a:rPr lang="fr-FR" u="sng" dirty="0">
                <a:solidFill>
                  <a:srgbClr val="FFFFFF"/>
                </a:solidFill>
              </a:rPr>
              <a:t>all</a:t>
            </a:r>
            <a:r>
              <a:rPr lang="fr-FR" dirty="0">
                <a:solidFill>
                  <a:srgbClr val="FFFFFF"/>
                </a:solidFill>
              </a:rPr>
              <a:t> base stations in range</a:t>
            </a:r>
          </a:p>
        </p:txBody>
      </p:sp>
      <p:sp>
        <p:nvSpPr>
          <p:cNvPr id="13" name="Left Brace 12"/>
          <p:cNvSpPr/>
          <p:nvPr/>
        </p:nvSpPr>
        <p:spPr>
          <a:xfrm rot="5400000">
            <a:off x="4158456" y="1221582"/>
            <a:ext cx="284163" cy="7289800"/>
          </a:xfrm>
          <a:prstGeom prst="leftBrac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8139" name="TextBox 13"/>
          <p:cNvSpPr txBox="1">
            <a:spLocks noChangeArrowheads="1"/>
          </p:cNvSpPr>
          <p:nvPr/>
        </p:nvSpPr>
        <p:spPr bwMode="auto">
          <a:xfrm>
            <a:off x="3489325" y="4411663"/>
            <a:ext cx="1492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cs typeface="Arial" pitchFamily="34" charset="0"/>
              </a:rPr>
              <a:t>128 seconds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47813" y="2760663"/>
            <a:ext cx="292100" cy="5175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fr-FR" dirty="0" smtClean="0">
                <a:solidFill>
                  <a:srgbClr val="FFFFFF"/>
                </a:solidFill>
              </a:rPr>
              <a:t>Rx1</a:t>
            </a: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50875" y="3357563"/>
            <a:ext cx="0" cy="1679575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961313" y="3357563"/>
            <a:ext cx="0" cy="1679575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ular Callout 25"/>
          <p:cNvSpPr/>
          <p:nvPr/>
        </p:nvSpPr>
        <p:spPr>
          <a:xfrm>
            <a:off x="4876800" y="5603875"/>
            <a:ext cx="2255838" cy="914400"/>
          </a:xfrm>
          <a:prstGeom prst="wedgeRoundRectCallout">
            <a:avLst>
              <a:gd name="adj1" fmla="val -44494"/>
              <a:gd name="adj2" fmla="val -10825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FFFFFF"/>
                </a:solidFill>
              </a:rPr>
              <a:t>Cloud MAC Controller selects best base station</a:t>
            </a:r>
          </a:p>
        </p:txBody>
      </p:sp>
      <p:sp>
        <p:nvSpPr>
          <p:cNvPr id="48144" name="TextBox 3"/>
          <p:cNvSpPr txBox="1">
            <a:spLocks noChangeArrowheads="1"/>
          </p:cNvSpPr>
          <p:nvPr/>
        </p:nvSpPr>
        <p:spPr bwMode="auto">
          <a:xfrm rot="16200000">
            <a:off x="226219" y="4074319"/>
            <a:ext cx="1160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cs typeface="Arial" pitchFamily="34" charset="0"/>
              </a:rPr>
              <a:t>BEACON</a:t>
            </a:r>
          </a:p>
        </p:txBody>
      </p:sp>
      <p:sp>
        <p:nvSpPr>
          <p:cNvPr id="48145" name="TextBox 27"/>
          <p:cNvSpPr txBox="1">
            <a:spLocks noChangeArrowheads="1"/>
          </p:cNvSpPr>
          <p:nvPr/>
        </p:nvSpPr>
        <p:spPr bwMode="auto">
          <a:xfrm rot="-5400000">
            <a:off x="7549357" y="4074319"/>
            <a:ext cx="1160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cs typeface="Arial" pitchFamily="34" charset="0"/>
              </a:rPr>
              <a:t>BEACON</a:t>
            </a:r>
          </a:p>
        </p:txBody>
      </p:sp>
      <p:grpSp>
        <p:nvGrpSpPr>
          <p:cNvPr id="48146" name="Group 59"/>
          <p:cNvGrpSpPr>
            <a:grpSpLocks/>
          </p:cNvGrpSpPr>
          <p:nvPr/>
        </p:nvGrpSpPr>
        <p:grpSpPr bwMode="auto">
          <a:xfrm>
            <a:off x="849313" y="3378200"/>
            <a:ext cx="6875462" cy="1289050"/>
            <a:chOff x="1137138" y="-996459"/>
            <a:chExt cx="5087816" cy="1289538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1137138" y="-996459"/>
              <a:ext cx="23495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300427" y="-996459"/>
              <a:ext cx="23495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463717" y="-996459"/>
              <a:ext cx="23495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627006" y="-996459"/>
              <a:ext cx="23495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790296" y="-996459"/>
              <a:ext cx="23495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953585" y="-996459"/>
              <a:ext cx="23495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116875" y="-996459"/>
              <a:ext cx="23495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280164" y="-996459"/>
              <a:ext cx="23495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444628" y="-996459"/>
              <a:ext cx="22321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607918" y="-996459"/>
              <a:ext cx="23495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771207" y="-996459"/>
              <a:ext cx="23495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934496" y="-996459"/>
              <a:ext cx="23495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097785" y="-996459"/>
              <a:ext cx="23495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261075" y="-996459"/>
              <a:ext cx="23495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424364" y="-996459"/>
              <a:ext cx="23495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587654" y="-996459"/>
              <a:ext cx="23495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750943" y="-996459"/>
              <a:ext cx="23495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914233" y="-996459"/>
              <a:ext cx="23495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4077522" y="-996459"/>
              <a:ext cx="23495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240812" y="-996459"/>
              <a:ext cx="23495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4404101" y="-996459"/>
              <a:ext cx="23495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567391" y="-996459"/>
              <a:ext cx="23495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730680" y="-996459"/>
              <a:ext cx="23495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4895144" y="-996459"/>
              <a:ext cx="22321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058434" y="-996459"/>
              <a:ext cx="23495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221723" y="-996459"/>
              <a:ext cx="23495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5385012" y="-996459"/>
              <a:ext cx="23495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5548301" y="-996459"/>
              <a:ext cx="23495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5711591" y="-996459"/>
              <a:ext cx="23495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5874880" y="-996459"/>
              <a:ext cx="23495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6038170" y="-996459"/>
              <a:ext cx="23495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6201459" y="-996459"/>
              <a:ext cx="23495" cy="12895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Rectangle 60"/>
          <p:cNvSpPr/>
          <p:nvPr/>
        </p:nvSpPr>
        <p:spPr>
          <a:xfrm>
            <a:off x="2389188" y="2760663"/>
            <a:ext cx="293687" cy="5175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fr-FR" dirty="0" err="1" smtClean="0">
                <a:solidFill>
                  <a:srgbClr val="FFFFFF"/>
                </a:solidFill>
              </a:rPr>
              <a:t>Rx</a:t>
            </a:r>
            <a:endParaRPr lang="fr-FR" dirty="0" smtClean="0">
              <a:solidFill>
                <a:srgbClr val="FFFFFF"/>
              </a:solidFill>
            </a:endParaRPr>
          </a:p>
          <a:p>
            <a:pPr algn="ctr">
              <a:defRPr/>
            </a:pPr>
            <a:r>
              <a:rPr lang="fr-FR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232150" y="2760663"/>
            <a:ext cx="293688" cy="5175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fr-FR" dirty="0" err="1" smtClean="0">
                <a:solidFill>
                  <a:srgbClr val="FFFFFF"/>
                </a:solidFill>
              </a:rPr>
              <a:t>Rx</a:t>
            </a:r>
            <a:endParaRPr lang="fr-FR" dirty="0" smtClean="0">
              <a:solidFill>
                <a:srgbClr val="FFFFFF"/>
              </a:solidFill>
            </a:endParaRPr>
          </a:p>
          <a:p>
            <a:pPr algn="ctr">
              <a:defRPr/>
            </a:pPr>
            <a:r>
              <a:rPr lang="fr-FR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075113" y="2760663"/>
            <a:ext cx="292100" cy="5175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fr-FR" dirty="0" err="1" smtClean="0">
                <a:solidFill>
                  <a:srgbClr val="FFFFFF"/>
                </a:solidFill>
              </a:rPr>
              <a:t>Rx</a:t>
            </a:r>
            <a:endParaRPr lang="fr-FR" dirty="0" smtClean="0">
              <a:solidFill>
                <a:srgbClr val="FFFFFF"/>
              </a:solidFill>
            </a:endParaRPr>
          </a:p>
          <a:p>
            <a:pPr algn="ctr">
              <a:defRPr/>
            </a:pPr>
            <a:r>
              <a:rPr lang="fr-FR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64" name="Rectangle 63"/>
          <p:cNvSpPr/>
          <p:nvPr/>
        </p:nvSpPr>
        <p:spPr>
          <a:xfrm>
            <a:off x="4916488" y="2760663"/>
            <a:ext cx="293687" cy="5175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fr-FR" dirty="0" err="1" smtClean="0">
                <a:solidFill>
                  <a:srgbClr val="FFFFFF"/>
                </a:solidFill>
              </a:rPr>
              <a:t>Rx</a:t>
            </a:r>
            <a:endParaRPr lang="fr-FR" dirty="0" smtClean="0">
              <a:solidFill>
                <a:srgbClr val="FFFFFF"/>
              </a:solidFill>
            </a:endParaRPr>
          </a:p>
          <a:p>
            <a:pPr algn="ctr">
              <a:defRPr/>
            </a:pPr>
            <a:r>
              <a:rPr lang="fr-FR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759450" y="2760663"/>
            <a:ext cx="293688" cy="5175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fr-FR" dirty="0" err="1" smtClean="0">
                <a:solidFill>
                  <a:srgbClr val="FFFFFF"/>
                </a:solidFill>
              </a:rPr>
              <a:t>Rx</a:t>
            </a:r>
            <a:endParaRPr lang="fr-FR" dirty="0" smtClean="0">
              <a:solidFill>
                <a:srgbClr val="FFFFFF"/>
              </a:solidFill>
            </a:endParaRPr>
          </a:p>
          <a:p>
            <a:pPr algn="ctr">
              <a:defRPr/>
            </a:pPr>
            <a:r>
              <a:rPr lang="fr-FR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66" name="Rectangle 65"/>
          <p:cNvSpPr/>
          <p:nvPr/>
        </p:nvSpPr>
        <p:spPr>
          <a:xfrm>
            <a:off x="6602413" y="2760663"/>
            <a:ext cx="292100" cy="5175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fr-FR" dirty="0" err="1" smtClean="0">
                <a:solidFill>
                  <a:srgbClr val="FFFFFF"/>
                </a:solidFill>
              </a:rPr>
              <a:t>Rx</a:t>
            </a:r>
            <a:endParaRPr lang="fr-FR" dirty="0" smtClean="0">
              <a:solidFill>
                <a:srgbClr val="FFFFFF"/>
              </a:solidFill>
            </a:endParaRPr>
          </a:p>
          <a:p>
            <a:pPr algn="ctr">
              <a:defRPr/>
            </a:pPr>
            <a:r>
              <a:rPr lang="fr-FR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67" name="Rectangle 66"/>
          <p:cNvSpPr/>
          <p:nvPr/>
        </p:nvSpPr>
        <p:spPr>
          <a:xfrm>
            <a:off x="7443788" y="2760663"/>
            <a:ext cx="293687" cy="5175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fr-FR" dirty="0" err="1" smtClean="0">
                <a:solidFill>
                  <a:srgbClr val="FFFFFF"/>
                </a:solidFill>
              </a:rPr>
              <a:t>Rx</a:t>
            </a:r>
            <a:endParaRPr lang="fr-FR" dirty="0" smtClean="0">
              <a:solidFill>
                <a:srgbClr val="FFFFFF"/>
              </a:solidFill>
            </a:endParaRPr>
          </a:p>
          <a:p>
            <a:pPr algn="ctr">
              <a:defRPr/>
            </a:pPr>
            <a:r>
              <a:rPr lang="fr-FR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57200" y="2785268"/>
            <a:ext cx="292100" cy="5175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fr-FR" dirty="0" smtClean="0">
                <a:solidFill>
                  <a:srgbClr val="FFFFFF"/>
                </a:solidFill>
              </a:rPr>
              <a:t>Rx1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01342" y="2501900"/>
            <a:ext cx="292100" cy="5175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fr-FR" dirty="0" smtClean="0">
                <a:solidFill>
                  <a:srgbClr val="FFFFFF"/>
                </a:solidFill>
              </a:rPr>
              <a:t>Rx1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68483" y="2551112"/>
            <a:ext cx="292100" cy="5175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fr-FR" dirty="0" smtClean="0">
                <a:solidFill>
                  <a:srgbClr val="FFFFFF"/>
                </a:solidFill>
              </a:rPr>
              <a:t>Rx1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42605" y="2590800"/>
            <a:ext cx="292100" cy="5175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fr-FR" dirty="0" smtClean="0">
                <a:solidFill>
                  <a:srgbClr val="FFFFFF"/>
                </a:solidFill>
              </a:rPr>
              <a:t>Rx1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01270" y="2654300"/>
            <a:ext cx="292100" cy="5175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fr-FR" dirty="0" smtClean="0">
                <a:solidFill>
                  <a:srgbClr val="FFFFFF"/>
                </a:solidFill>
              </a:rPr>
              <a:t>Rx1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58467" y="2685235"/>
            <a:ext cx="292100" cy="5175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fr-FR" dirty="0" smtClean="0">
                <a:solidFill>
                  <a:srgbClr val="FFFFFF"/>
                </a:solidFill>
              </a:rPr>
              <a:t>Rx1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522433" y="2716449"/>
            <a:ext cx="292100" cy="5175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fr-FR" dirty="0" smtClean="0">
                <a:solidFill>
                  <a:srgbClr val="FFFFFF"/>
                </a:solidFill>
              </a:rPr>
              <a:t>Rx1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80680" y="2760662"/>
            <a:ext cx="292100" cy="5175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fr-FR" dirty="0" smtClean="0">
                <a:solidFill>
                  <a:srgbClr val="FFFFFF"/>
                </a:solidFill>
              </a:rPr>
              <a:t>Rx1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8562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ectangle 184"/>
          <p:cNvSpPr/>
          <p:nvPr/>
        </p:nvSpPr>
        <p:spPr>
          <a:xfrm>
            <a:off x="7748588" y="2205038"/>
            <a:ext cx="1087437" cy="3876675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271463" y="2208213"/>
            <a:ext cx="1087437" cy="3876675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1463" y="1438275"/>
            <a:ext cx="8555037" cy="15382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358900" y="1565275"/>
            <a:ext cx="6376988" cy="1285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2209800" y="1663700"/>
            <a:ext cx="4675188" cy="108902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2811463" y="1766888"/>
            <a:ext cx="3463925" cy="88106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260725" y="1849438"/>
            <a:ext cx="2574925" cy="71596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589338" y="1941513"/>
            <a:ext cx="1916112" cy="5334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886200" y="2051050"/>
            <a:ext cx="1322388" cy="31273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4283" name="Title 1"/>
          <p:cNvSpPr>
            <a:spLocks noGrp="1"/>
          </p:cNvSpPr>
          <p:nvPr>
            <p:ph type="title"/>
          </p:nvPr>
        </p:nvSpPr>
        <p:spPr>
          <a:xfrm>
            <a:off x="182563" y="673100"/>
            <a:ext cx="8824912" cy="744538"/>
          </a:xfrm>
        </p:spPr>
        <p:txBody>
          <a:bodyPr/>
          <a:lstStyle/>
          <a:p>
            <a:r>
              <a:rPr lang="fr-FR" altLang="en-US" sz="3200" smtClean="0">
                <a:latin typeface="Arial" pitchFamily="34" charset="0"/>
              </a:rPr>
              <a:t>Adaptive Data Rate (ADR)</a:t>
            </a:r>
            <a:br>
              <a:rPr lang="fr-FR" altLang="en-US" sz="3200" smtClean="0">
                <a:latin typeface="Arial" pitchFamily="34" charset="0"/>
              </a:rPr>
            </a:br>
            <a:r>
              <a:rPr lang="fr-FR" altLang="en-US" i="1" smtClean="0">
                <a:latin typeface="Arial" pitchFamily="34" charset="0"/>
              </a:rPr>
              <a:t>2D case, flat landscape</a:t>
            </a:r>
          </a:p>
        </p:txBody>
      </p:sp>
      <p:sp>
        <p:nvSpPr>
          <p:cNvPr id="4" name="Oval 3"/>
          <p:cNvSpPr/>
          <p:nvPr/>
        </p:nvSpPr>
        <p:spPr>
          <a:xfrm>
            <a:off x="4264025" y="2132013"/>
            <a:ext cx="560388" cy="1524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1365250" y="2182813"/>
            <a:ext cx="839788" cy="3876675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6854825" y="2198688"/>
            <a:ext cx="884238" cy="3876675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2200275" y="2208213"/>
            <a:ext cx="611188" cy="3876675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6262688" y="2190750"/>
            <a:ext cx="614362" cy="3876675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2809875" y="2182813"/>
            <a:ext cx="441325" cy="3876675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5829300" y="2208213"/>
            <a:ext cx="446088" cy="3876675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3248025" y="2179638"/>
            <a:ext cx="350838" cy="3876675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5503863" y="2195513"/>
            <a:ext cx="325437" cy="3876675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3598863" y="2185988"/>
            <a:ext cx="282575" cy="3876675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5207000" y="2198688"/>
            <a:ext cx="296863" cy="3876675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3879850" y="2179638"/>
            <a:ext cx="377825" cy="3876675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4837113" y="2193925"/>
            <a:ext cx="369887" cy="3876675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98" name="Rectangle 197"/>
          <p:cNvSpPr/>
          <p:nvPr/>
        </p:nvSpPr>
        <p:spPr>
          <a:xfrm>
            <a:off x="4254500" y="2190750"/>
            <a:ext cx="585788" cy="3860800"/>
          </a:xfrm>
          <a:prstGeom prst="rect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0" y="1438275"/>
            <a:ext cx="9001125" cy="4646613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54299" name="Picture 2" descr="http://www.visonictech.com/images/Elpas-Hardware/Elpas-Accessories/High-Gain-Antennas/Omni-Directional-Antenna/Omni-Directional-Antenna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1336675"/>
            <a:ext cx="1374775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V="1">
            <a:off x="4527550" y="3522663"/>
            <a:ext cx="0" cy="3033712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301" name="TextBox 12"/>
          <p:cNvSpPr txBox="1">
            <a:spLocks noChangeArrowheads="1"/>
          </p:cNvSpPr>
          <p:nvPr/>
        </p:nvSpPr>
        <p:spPr bwMode="auto">
          <a:xfrm rot="-2606579">
            <a:off x="5430838" y="3929063"/>
            <a:ext cx="3117850" cy="4619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FF0000"/>
                </a:solidFill>
                <a:cs typeface="Arial" pitchFamily="34" charset="0"/>
              </a:rPr>
              <a:t>Energy / Time on air</a:t>
            </a:r>
          </a:p>
        </p:txBody>
      </p:sp>
      <p:sp>
        <p:nvSpPr>
          <p:cNvPr id="154" name="Freeform 153"/>
          <p:cNvSpPr/>
          <p:nvPr/>
        </p:nvSpPr>
        <p:spPr>
          <a:xfrm>
            <a:off x="4545013" y="3798888"/>
            <a:ext cx="4281487" cy="2228850"/>
          </a:xfrm>
          <a:custGeom>
            <a:avLst/>
            <a:gdLst>
              <a:gd name="connsiteX0" fmla="*/ 4282440 w 4282440"/>
              <a:gd name="connsiteY0" fmla="*/ 0 h 1965960"/>
              <a:gd name="connsiteX1" fmla="*/ 3180080 w 4282440"/>
              <a:gd name="connsiteY1" fmla="*/ 5080 h 1965960"/>
              <a:gd name="connsiteX2" fmla="*/ 3180080 w 4282440"/>
              <a:gd name="connsiteY2" fmla="*/ 878840 h 1965960"/>
              <a:gd name="connsiteX3" fmla="*/ 2341880 w 4282440"/>
              <a:gd name="connsiteY3" fmla="*/ 889000 h 1965960"/>
              <a:gd name="connsiteX4" fmla="*/ 2341880 w 4282440"/>
              <a:gd name="connsiteY4" fmla="*/ 1371600 h 1965960"/>
              <a:gd name="connsiteX5" fmla="*/ 1722120 w 4282440"/>
              <a:gd name="connsiteY5" fmla="*/ 1371600 h 1965960"/>
              <a:gd name="connsiteX6" fmla="*/ 1722120 w 4282440"/>
              <a:gd name="connsiteY6" fmla="*/ 1635760 h 1965960"/>
              <a:gd name="connsiteX7" fmla="*/ 1300480 w 4282440"/>
              <a:gd name="connsiteY7" fmla="*/ 1635760 h 1965960"/>
              <a:gd name="connsiteX8" fmla="*/ 1295400 w 4282440"/>
              <a:gd name="connsiteY8" fmla="*/ 1772920 h 1965960"/>
              <a:gd name="connsiteX9" fmla="*/ 980440 w 4282440"/>
              <a:gd name="connsiteY9" fmla="*/ 1772920 h 1965960"/>
              <a:gd name="connsiteX10" fmla="*/ 980440 w 4282440"/>
              <a:gd name="connsiteY10" fmla="*/ 1854200 h 1965960"/>
              <a:gd name="connsiteX11" fmla="*/ 726440 w 4282440"/>
              <a:gd name="connsiteY11" fmla="*/ 1859280 h 1965960"/>
              <a:gd name="connsiteX12" fmla="*/ 731520 w 4282440"/>
              <a:gd name="connsiteY12" fmla="*/ 1905000 h 1965960"/>
              <a:gd name="connsiteX13" fmla="*/ 325120 w 4282440"/>
              <a:gd name="connsiteY13" fmla="*/ 1915160 h 1965960"/>
              <a:gd name="connsiteX14" fmla="*/ 325120 w 4282440"/>
              <a:gd name="connsiteY14" fmla="*/ 1965960 h 1965960"/>
              <a:gd name="connsiteX15" fmla="*/ 0 w 4282440"/>
              <a:gd name="connsiteY15" fmla="*/ 1965960 h 1965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82440" h="1965960">
                <a:moveTo>
                  <a:pt x="4282440" y="0"/>
                </a:moveTo>
                <a:lnTo>
                  <a:pt x="3180080" y="5080"/>
                </a:lnTo>
                <a:lnTo>
                  <a:pt x="3180080" y="878840"/>
                </a:lnTo>
                <a:lnTo>
                  <a:pt x="2341880" y="889000"/>
                </a:lnTo>
                <a:lnTo>
                  <a:pt x="2341880" y="1371600"/>
                </a:lnTo>
                <a:lnTo>
                  <a:pt x="1722120" y="1371600"/>
                </a:lnTo>
                <a:lnTo>
                  <a:pt x="1722120" y="1635760"/>
                </a:lnTo>
                <a:lnTo>
                  <a:pt x="1300480" y="1635760"/>
                </a:lnTo>
                <a:lnTo>
                  <a:pt x="1295400" y="1772920"/>
                </a:lnTo>
                <a:lnTo>
                  <a:pt x="980440" y="1772920"/>
                </a:lnTo>
                <a:lnTo>
                  <a:pt x="980440" y="1854200"/>
                </a:lnTo>
                <a:lnTo>
                  <a:pt x="726440" y="1859280"/>
                </a:lnTo>
                <a:lnTo>
                  <a:pt x="731520" y="1905000"/>
                </a:lnTo>
                <a:lnTo>
                  <a:pt x="325120" y="1915160"/>
                </a:lnTo>
                <a:lnTo>
                  <a:pt x="325120" y="1965960"/>
                </a:lnTo>
                <a:lnTo>
                  <a:pt x="0" y="196596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55" name="Freeform 154"/>
          <p:cNvSpPr/>
          <p:nvPr/>
        </p:nvSpPr>
        <p:spPr>
          <a:xfrm flipH="1">
            <a:off x="271463" y="3798888"/>
            <a:ext cx="4283075" cy="2228850"/>
          </a:xfrm>
          <a:custGeom>
            <a:avLst/>
            <a:gdLst>
              <a:gd name="connsiteX0" fmla="*/ 4282440 w 4282440"/>
              <a:gd name="connsiteY0" fmla="*/ 0 h 1965960"/>
              <a:gd name="connsiteX1" fmla="*/ 3180080 w 4282440"/>
              <a:gd name="connsiteY1" fmla="*/ 5080 h 1965960"/>
              <a:gd name="connsiteX2" fmla="*/ 3180080 w 4282440"/>
              <a:gd name="connsiteY2" fmla="*/ 878840 h 1965960"/>
              <a:gd name="connsiteX3" fmla="*/ 2341880 w 4282440"/>
              <a:gd name="connsiteY3" fmla="*/ 889000 h 1965960"/>
              <a:gd name="connsiteX4" fmla="*/ 2341880 w 4282440"/>
              <a:gd name="connsiteY4" fmla="*/ 1371600 h 1965960"/>
              <a:gd name="connsiteX5" fmla="*/ 1722120 w 4282440"/>
              <a:gd name="connsiteY5" fmla="*/ 1371600 h 1965960"/>
              <a:gd name="connsiteX6" fmla="*/ 1722120 w 4282440"/>
              <a:gd name="connsiteY6" fmla="*/ 1635760 h 1965960"/>
              <a:gd name="connsiteX7" fmla="*/ 1300480 w 4282440"/>
              <a:gd name="connsiteY7" fmla="*/ 1635760 h 1965960"/>
              <a:gd name="connsiteX8" fmla="*/ 1295400 w 4282440"/>
              <a:gd name="connsiteY8" fmla="*/ 1772920 h 1965960"/>
              <a:gd name="connsiteX9" fmla="*/ 980440 w 4282440"/>
              <a:gd name="connsiteY9" fmla="*/ 1772920 h 1965960"/>
              <a:gd name="connsiteX10" fmla="*/ 980440 w 4282440"/>
              <a:gd name="connsiteY10" fmla="*/ 1854200 h 1965960"/>
              <a:gd name="connsiteX11" fmla="*/ 726440 w 4282440"/>
              <a:gd name="connsiteY11" fmla="*/ 1859280 h 1965960"/>
              <a:gd name="connsiteX12" fmla="*/ 731520 w 4282440"/>
              <a:gd name="connsiteY12" fmla="*/ 1905000 h 1965960"/>
              <a:gd name="connsiteX13" fmla="*/ 325120 w 4282440"/>
              <a:gd name="connsiteY13" fmla="*/ 1915160 h 1965960"/>
              <a:gd name="connsiteX14" fmla="*/ 325120 w 4282440"/>
              <a:gd name="connsiteY14" fmla="*/ 1965960 h 1965960"/>
              <a:gd name="connsiteX15" fmla="*/ 0 w 4282440"/>
              <a:gd name="connsiteY15" fmla="*/ 1965960 h 1965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82440" h="1965960">
                <a:moveTo>
                  <a:pt x="4282440" y="0"/>
                </a:moveTo>
                <a:lnTo>
                  <a:pt x="3180080" y="5080"/>
                </a:lnTo>
                <a:lnTo>
                  <a:pt x="3180080" y="878840"/>
                </a:lnTo>
                <a:lnTo>
                  <a:pt x="2341880" y="889000"/>
                </a:lnTo>
                <a:lnTo>
                  <a:pt x="2341880" y="1371600"/>
                </a:lnTo>
                <a:lnTo>
                  <a:pt x="1722120" y="1371600"/>
                </a:lnTo>
                <a:lnTo>
                  <a:pt x="1722120" y="1635760"/>
                </a:lnTo>
                <a:lnTo>
                  <a:pt x="1300480" y="1635760"/>
                </a:lnTo>
                <a:lnTo>
                  <a:pt x="1295400" y="1772920"/>
                </a:lnTo>
                <a:lnTo>
                  <a:pt x="980440" y="1772920"/>
                </a:lnTo>
                <a:lnTo>
                  <a:pt x="980440" y="1854200"/>
                </a:lnTo>
                <a:lnTo>
                  <a:pt x="726440" y="1859280"/>
                </a:lnTo>
                <a:lnTo>
                  <a:pt x="731520" y="1905000"/>
                </a:lnTo>
                <a:lnTo>
                  <a:pt x="325120" y="1915160"/>
                </a:lnTo>
                <a:lnTo>
                  <a:pt x="325120" y="1965960"/>
                </a:lnTo>
                <a:lnTo>
                  <a:pt x="0" y="196596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56" name="Freeform 155"/>
          <p:cNvSpPr/>
          <p:nvPr/>
        </p:nvSpPr>
        <p:spPr>
          <a:xfrm>
            <a:off x="4814888" y="3397250"/>
            <a:ext cx="4133850" cy="2598738"/>
          </a:xfrm>
          <a:custGeom>
            <a:avLst/>
            <a:gdLst>
              <a:gd name="connsiteX0" fmla="*/ 4135120 w 4135120"/>
              <a:gd name="connsiteY0" fmla="*/ 3256280 h 3256280"/>
              <a:gd name="connsiteX1" fmla="*/ 2961640 w 4135120"/>
              <a:gd name="connsiteY1" fmla="*/ 3256280 h 3256280"/>
              <a:gd name="connsiteX2" fmla="*/ 2961640 w 4135120"/>
              <a:gd name="connsiteY2" fmla="*/ 3195320 h 3256280"/>
              <a:gd name="connsiteX3" fmla="*/ 2113280 w 4135120"/>
              <a:gd name="connsiteY3" fmla="*/ 3185160 h 3256280"/>
              <a:gd name="connsiteX4" fmla="*/ 2113280 w 4135120"/>
              <a:gd name="connsiteY4" fmla="*/ 3093720 h 3256280"/>
              <a:gd name="connsiteX5" fmla="*/ 1447800 w 4135120"/>
              <a:gd name="connsiteY5" fmla="*/ 3088640 h 3256280"/>
              <a:gd name="connsiteX6" fmla="*/ 1447800 w 4135120"/>
              <a:gd name="connsiteY6" fmla="*/ 2910840 h 3256280"/>
              <a:gd name="connsiteX7" fmla="*/ 1016000 w 4135120"/>
              <a:gd name="connsiteY7" fmla="*/ 2910840 h 3256280"/>
              <a:gd name="connsiteX8" fmla="*/ 1010920 w 4135120"/>
              <a:gd name="connsiteY8" fmla="*/ 2580640 h 3256280"/>
              <a:gd name="connsiteX9" fmla="*/ 685800 w 4135120"/>
              <a:gd name="connsiteY9" fmla="*/ 2575560 h 3256280"/>
              <a:gd name="connsiteX10" fmla="*/ 675640 w 4135120"/>
              <a:gd name="connsiteY10" fmla="*/ 2032000 h 3256280"/>
              <a:gd name="connsiteX11" fmla="*/ 411480 w 4135120"/>
              <a:gd name="connsiteY11" fmla="*/ 2032000 h 3256280"/>
              <a:gd name="connsiteX12" fmla="*/ 396240 w 4135120"/>
              <a:gd name="connsiteY12" fmla="*/ 970280 h 3256280"/>
              <a:gd name="connsiteX13" fmla="*/ 5080 w 4135120"/>
              <a:gd name="connsiteY13" fmla="*/ 970280 h 3256280"/>
              <a:gd name="connsiteX14" fmla="*/ 0 w 4135120"/>
              <a:gd name="connsiteY14" fmla="*/ 0 h 325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35120" h="3256280">
                <a:moveTo>
                  <a:pt x="4135120" y="3256280"/>
                </a:moveTo>
                <a:lnTo>
                  <a:pt x="2961640" y="3256280"/>
                </a:lnTo>
                <a:lnTo>
                  <a:pt x="2961640" y="3195320"/>
                </a:lnTo>
                <a:lnTo>
                  <a:pt x="2113280" y="3185160"/>
                </a:lnTo>
                <a:lnTo>
                  <a:pt x="2113280" y="3093720"/>
                </a:lnTo>
                <a:lnTo>
                  <a:pt x="1447800" y="3088640"/>
                </a:lnTo>
                <a:lnTo>
                  <a:pt x="1447800" y="2910840"/>
                </a:lnTo>
                <a:lnTo>
                  <a:pt x="1016000" y="2910840"/>
                </a:lnTo>
                <a:cubicBezTo>
                  <a:pt x="1014307" y="2800773"/>
                  <a:pt x="1012613" y="2690707"/>
                  <a:pt x="1010920" y="2580640"/>
                </a:cubicBezTo>
                <a:lnTo>
                  <a:pt x="685800" y="2575560"/>
                </a:lnTo>
                <a:lnTo>
                  <a:pt x="675640" y="2032000"/>
                </a:lnTo>
                <a:lnTo>
                  <a:pt x="411480" y="2032000"/>
                </a:lnTo>
                <a:lnTo>
                  <a:pt x="396240" y="970280"/>
                </a:lnTo>
                <a:lnTo>
                  <a:pt x="5080" y="970280"/>
                </a:lnTo>
                <a:cubicBezTo>
                  <a:pt x="3387" y="646853"/>
                  <a:pt x="1693" y="323427"/>
                  <a:pt x="0" y="0"/>
                </a:cubicBezTo>
              </a:path>
            </a:pathLst>
          </a:cu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57" name="Freeform 156"/>
          <p:cNvSpPr/>
          <p:nvPr/>
        </p:nvSpPr>
        <p:spPr>
          <a:xfrm flipH="1">
            <a:off x="139700" y="3400425"/>
            <a:ext cx="4135438" cy="2598738"/>
          </a:xfrm>
          <a:custGeom>
            <a:avLst/>
            <a:gdLst>
              <a:gd name="connsiteX0" fmla="*/ 4135120 w 4135120"/>
              <a:gd name="connsiteY0" fmla="*/ 3256280 h 3256280"/>
              <a:gd name="connsiteX1" fmla="*/ 2961640 w 4135120"/>
              <a:gd name="connsiteY1" fmla="*/ 3256280 h 3256280"/>
              <a:gd name="connsiteX2" fmla="*/ 2961640 w 4135120"/>
              <a:gd name="connsiteY2" fmla="*/ 3195320 h 3256280"/>
              <a:gd name="connsiteX3" fmla="*/ 2113280 w 4135120"/>
              <a:gd name="connsiteY3" fmla="*/ 3185160 h 3256280"/>
              <a:gd name="connsiteX4" fmla="*/ 2113280 w 4135120"/>
              <a:gd name="connsiteY4" fmla="*/ 3093720 h 3256280"/>
              <a:gd name="connsiteX5" fmla="*/ 1447800 w 4135120"/>
              <a:gd name="connsiteY5" fmla="*/ 3088640 h 3256280"/>
              <a:gd name="connsiteX6" fmla="*/ 1447800 w 4135120"/>
              <a:gd name="connsiteY6" fmla="*/ 2910840 h 3256280"/>
              <a:gd name="connsiteX7" fmla="*/ 1016000 w 4135120"/>
              <a:gd name="connsiteY7" fmla="*/ 2910840 h 3256280"/>
              <a:gd name="connsiteX8" fmla="*/ 1010920 w 4135120"/>
              <a:gd name="connsiteY8" fmla="*/ 2580640 h 3256280"/>
              <a:gd name="connsiteX9" fmla="*/ 685800 w 4135120"/>
              <a:gd name="connsiteY9" fmla="*/ 2575560 h 3256280"/>
              <a:gd name="connsiteX10" fmla="*/ 675640 w 4135120"/>
              <a:gd name="connsiteY10" fmla="*/ 2032000 h 3256280"/>
              <a:gd name="connsiteX11" fmla="*/ 411480 w 4135120"/>
              <a:gd name="connsiteY11" fmla="*/ 2032000 h 3256280"/>
              <a:gd name="connsiteX12" fmla="*/ 396240 w 4135120"/>
              <a:gd name="connsiteY12" fmla="*/ 970280 h 3256280"/>
              <a:gd name="connsiteX13" fmla="*/ 5080 w 4135120"/>
              <a:gd name="connsiteY13" fmla="*/ 970280 h 3256280"/>
              <a:gd name="connsiteX14" fmla="*/ 0 w 4135120"/>
              <a:gd name="connsiteY14" fmla="*/ 0 h 325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35120" h="3256280">
                <a:moveTo>
                  <a:pt x="4135120" y="3256280"/>
                </a:moveTo>
                <a:lnTo>
                  <a:pt x="2961640" y="3256280"/>
                </a:lnTo>
                <a:lnTo>
                  <a:pt x="2961640" y="3195320"/>
                </a:lnTo>
                <a:lnTo>
                  <a:pt x="2113280" y="3185160"/>
                </a:lnTo>
                <a:lnTo>
                  <a:pt x="2113280" y="3093720"/>
                </a:lnTo>
                <a:lnTo>
                  <a:pt x="1447800" y="3088640"/>
                </a:lnTo>
                <a:lnTo>
                  <a:pt x="1447800" y="2910840"/>
                </a:lnTo>
                <a:lnTo>
                  <a:pt x="1016000" y="2910840"/>
                </a:lnTo>
                <a:cubicBezTo>
                  <a:pt x="1014307" y="2800773"/>
                  <a:pt x="1012613" y="2690707"/>
                  <a:pt x="1010920" y="2580640"/>
                </a:cubicBezTo>
                <a:lnTo>
                  <a:pt x="685800" y="2575560"/>
                </a:lnTo>
                <a:lnTo>
                  <a:pt x="675640" y="2032000"/>
                </a:lnTo>
                <a:lnTo>
                  <a:pt x="411480" y="2032000"/>
                </a:lnTo>
                <a:lnTo>
                  <a:pt x="396240" y="970280"/>
                </a:lnTo>
                <a:lnTo>
                  <a:pt x="5080" y="970280"/>
                </a:lnTo>
                <a:cubicBezTo>
                  <a:pt x="3387" y="646853"/>
                  <a:pt x="1693" y="323427"/>
                  <a:pt x="0" y="0"/>
                </a:cubicBezTo>
              </a:path>
            </a:pathLst>
          </a:cu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cxnSp>
        <p:nvCxnSpPr>
          <p:cNvPr id="158" name="Straight Arrow Connector 157"/>
          <p:cNvCxnSpPr/>
          <p:nvPr/>
        </p:nvCxnSpPr>
        <p:spPr>
          <a:xfrm>
            <a:off x="4554538" y="6088063"/>
            <a:ext cx="4508500" cy="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/>
          <p:nvPr/>
        </p:nvCxnSpPr>
        <p:spPr>
          <a:xfrm flipH="1">
            <a:off x="28575" y="6084888"/>
            <a:ext cx="4508500" cy="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308" name="TextBox 160"/>
          <p:cNvSpPr txBox="1">
            <a:spLocks noChangeArrowheads="1"/>
          </p:cNvSpPr>
          <p:nvPr/>
        </p:nvSpPr>
        <p:spPr bwMode="auto">
          <a:xfrm rot="-2435544">
            <a:off x="3124200" y="3800475"/>
            <a:ext cx="1162050" cy="4619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>
                <a:solidFill>
                  <a:srgbClr val="0086B3"/>
                </a:solidFill>
                <a:latin typeface="Tahoma" pitchFamily="34" charset="0"/>
              </a:rPr>
              <a:t>Bitrate</a:t>
            </a:r>
          </a:p>
        </p:txBody>
      </p:sp>
      <p:sp>
        <p:nvSpPr>
          <p:cNvPr id="54309" name="TextBox 170"/>
          <p:cNvSpPr txBox="1">
            <a:spLocks noChangeArrowheads="1"/>
          </p:cNvSpPr>
          <p:nvPr/>
        </p:nvSpPr>
        <p:spPr bwMode="auto">
          <a:xfrm>
            <a:off x="361950" y="6067425"/>
            <a:ext cx="73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cs typeface="Arial" pitchFamily="34" charset="0"/>
              </a:rPr>
              <a:t>SF12</a:t>
            </a:r>
          </a:p>
        </p:txBody>
      </p:sp>
      <p:sp>
        <p:nvSpPr>
          <p:cNvPr id="54310" name="TextBox 198"/>
          <p:cNvSpPr txBox="1">
            <a:spLocks noChangeArrowheads="1"/>
          </p:cNvSpPr>
          <p:nvPr/>
        </p:nvSpPr>
        <p:spPr bwMode="auto">
          <a:xfrm>
            <a:off x="1498600" y="6067425"/>
            <a:ext cx="423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cs typeface="Arial" pitchFamily="34" charset="0"/>
              </a:rPr>
              <a:t>11</a:t>
            </a:r>
          </a:p>
        </p:txBody>
      </p:sp>
      <p:sp>
        <p:nvSpPr>
          <p:cNvPr id="54311" name="TextBox 199"/>
          <p:cNvSpPr txBox="1">
            <a:spLocks noChangeArrowheads="1"/>
          </p:cNvSpPr>
          <p:nvPr/>
        </p:nvSpPr>
        <p:spPr bwMode="auto">
          <a:xfrm>
            <a:off x="2246313" y="6067425"/>
            <a:ext cx="44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cs typeface="Arial" pitchFamily="34" charset="0"/>
              </a:rPr>
              <a:t>10</a:t>
            </a:r>
          </a:p>
        </p:txBody>
      </p:sp>
      <p:sp>
        <p:nvSpPr>
          <p:cNvPr id="54312" name="TextBox 200"/>
          <p:cNvSpPr txBox="1">
            <a:spLocks noChangeArrowheads="1"/>
          </p:cNvSpPr>
          <p:nvPr/>
        </p:nvSpPr>
        <p:spPr bwMode="auto">
          <a:xfrm>
            <a:off x="2855913" y="6067425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cs typeface="Arial" pitchFamily="34" charset="0"/>
              </a:rPr>
              <a:t>9</a:t>
            </a:r>
          </a:p>
        </p:txBody>
      </p:sp>
      <p:sp>
        <p:nvSpPr>
          <p:cNvPr id="54313" name="TextBox 201"/>
          <p:cNvSpPr txBox="1">
            <a:spLocks noChangeArrowheads="1"/>
          </p:cNvSpPr>
          <p:nvPr/>
        </p:nvSpPr>
        <p:spPr bwMode="auto">
          <a:xfrm>
            <a:off x="3257550" y="6067425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cs typeface="Arial" pitchFamily="34" charset="0"/>
              </a:rPr>
              <a:t>8</a:t>
            </a:r>
          </a:p>
        </p:txBody>
      </p:sp>
      <p:sp>
        <p:nvSpPr>
          <p:cNvPr id="54314" name="TextBox 202"/>
          <p:cNvSpPr txBox="1">
            <a:spLocks noChangeArrowheads="1"/>
          </p:cNvSpPr>
          <p:nvPr/>
        </p:nvSpPr>
        <p:spPr bwMode="auto">
          <a:xfrm>
            <a:off x="3573463" y="6067425"/>
            <a:ext cx="31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cs typeface="Arial" pitchFamily="34" charset="0"/>
              </a:rPr>
              <a:t>7</a:t>
            </a:r>
          </a:p>
        </p:txBody>
      </p:sp>
      <p:sp>
        <p:nvSpPr>
          <p:cNvPr id="54315" name="TextBox 203"/>
          <p:cNvSpPr txBox="1">
            <a:spLocks noChangeArrowheads="1"/>
          </p:cNvSpPr>
          <p:nvPr/>
        </p:nvSpPr>
        <p:spPr bwMode="auto">
          <a:xfrm>
            <a:off x="-77788" y="1979613"/>
            <a:ext cx="7493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cs typeface="Arial" pitchFamily="34" charset="0"/>
              </a:rPr>
              <a:t>14km</a:t>
            </a:r>
          </a:p>
        </p:txBody>
      </p:sp>
      <p:sp>
        <p:nvSpPr>
          <p:cNvPr id="54316" name="TextBox 205"/>
          <p:cNvSpPr txBox="1">
            <a:spLocks noChangeArrowheads="1"/>
          </p:cNvSpPr>
          <p:nvPr/>
        </p:nvSpPr>
        <p:spPr bwMode="auto">
          <a:xfrm>
            <a:off x="1066800" y="1979613"/>
            <a:ext cx="749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cs typeface="Arial" pitchFamily="34" charset="0"/>
              </a:rPr>
              <a:t>10km</a:t>
            </a:r>
          </a:p>
        </p:txBody>
      </p:sp>
      <p:sp>
        <p:nvSpPr>
          <p:cNvPr id="54317" name="TextBox 206"/>
          <p:cNvSpPr txBox="1">
            <a:spLocks noChangeArrowheads="1"/>
          </p:cNvSpPr>
          <p:nvPr/>
        </p:nvSpPr>
        <p:spPr bwMode="auto">
          <a:xfrm>
            <a:off x="1952625" y="1979613"/>
            <a:ext cx="620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cs typeface="Arial" pitchFamily="34" charset="0"/>
              </a:rPr>
              <a:t>8km</a:t>
            </a:r>
          </a:p>
        </p:txBody>
      </p:sp>
      <p:sp>
        <p:nvSpPr>
          <p:cNvPr id="54318" name="TextBox 207"/>
          <p:cNvSpPr txBox="1">
            <a:spLocks noChangeArrowheads="1"/>
          </p:cNvSpPr>
          <p:nvPr/>
        </p:nvSpPr>
        <p:spPr bwMode="auto">
          <a:xfrm>
            <a:off x="2527300" y="1979613"/>
            <a:ext cx="620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cs typeface="Arial" pitchFamily="34" charset="0"/>
              </a:rPr>
              <a:t>6km</a:t>
            </a:r>
          </a:p>
        </p:txBody>
      </p:sp>
      <p:sp>
        <p:nvSpPr>
          <p:cNvPr id="54319" name="TextBox 208"/>
          <p:cNvSpPr txBox="1">
            <a:spLocks noChangeArrowheads="1"/>
          </p:cNvSpPr>
          <p:nvPr/>
        </p:nvSpPr>
        <p:spPr bwMode="auto">
          <a:xfrm>
            <a:off x="3016250" y="1979613"/>
            <a:ext cx="620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cs typeface="Arial" pitchFamily="34" charset="0"/>
              </a:rPr>
              <a:t>4km</a:t>
            </a:r>
          </a:p>
        </p:txBody>
      </p:sp>
      <p:sp>
        <p:nvSpPr>
          <p:cNvPr id="54320" name="TextBox 204"/>
          <p:cNvSpPr txBox="1">
            <a:spLocks noChangeArrowheads="1"/>
          </p:cNvSpPr>
          <p:nvPr/>
        </p:nvSpPr>
        <p:spPr bwMode="auto">
          <a:xfrm>
            <a:off x="276225" y="5632450"/>
            <a:ext cx="941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600">
                <a:solidFill>
                  <a:srgbClr val="0086B3"/>
                </a:solidFill>
                <a:latin typeface="Tahoma" pitchFamily="34" charset="0"/>
              </a:rPr>
              <a:t>290bps</a:t>
            </a:r>
          </a:p>
        </p:txBody>
      </p:sp>
      <p:sp>
        <p:nvSpPr>
          <p:cNvPr id="54321" name="TextBox 210"/>
          <p:cNvSpPr txBox="1">
            <a:spLocks noChangeArrowheads="1"/>
          </p:cNvSpPr>
          <p:nvPr/>
        </p:nvSpPr>
        <p:spPr bwMode="auto">
          <a:xfrm>
            <a:off x="1498600" y="5595938"/>
            <a:ext cx="568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600">
                <a:solidFill>
                  <a:srgbClr val="0086B3"/>
                </a:solidFill>
                <a:latin typeface="Tahoma" pitchFamily="34" charset="0"/>
              </a:rPr>
              <a:t>530</a:t>
            </a:r>
          </a:p>
        </p:txBody>
      </p:sp>
      <p:sp>
        <p:nvSpPr>
          <p:cNvPr id="54322" name="TextBox 211"/>
          <p:cNvSpPr txBox="1">
            <a:spLocks noChangeArrowheads="1"/>
          </p:cNvSpPr>
          <p:nvPr/>
        </p:nvSpPr>
        <p:spPr bwMode="auto">
          <a:xfrm>
            <a:off x="2219325" y="5514975"/>
            <a:ext cx="56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600">
                <a:solidFill>
                  <a:srgbClr val="0086B3"/>
                </a:solidFill>
                <a:latin typeface="Tahoma" pitchFamily="34" charset="0"/>
              </a:rPr>
              <a:t>970</a:t>
            </a:r>
          </a:p>
        </p:txBody>
      </p:sp>
      <p:cxnSp>
        <p:nvCxnSpPr>
          <p:cNvPr id="213" name="Straight Connector 212"/>
          <p:cNvCxnSpPr/>
          <p:nvPr/>
        </p:nvCxnSpPr>
        <p:spPr>
          <a:xfrm>
            <a:off x="147638" y="5575300"/>
            <a:ext cx="8696325" cy="0"/>
          </a:xfrm>
          <a:prstGeom prst="line">
            <a:avLst/>
          </a:prstGeom>
          <a:ln w="28575">
            <a:solidFill>
              <a:srgbClr val="64A02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324" name="TextBox 213"/>
          <p:cNvSpPr txBox="1">
            <a:spLocks noChangeArrowheads="1"/>
          </p:cNvSpPr>
          <p:nvPr/>
        </p:nvSpPr>
        <p:spPr bwMode="auto">
          <a:xfrm>
            <a:off x="6834188" y="5248275"/>
            <a:ext cx="2366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600">
                <a:solidFill>
                  <a:srgbClr val="0086B3"/>
                </a:solidFill>
                <a:latin typeface="Tahoma" pitchFamily="34" charset="0"/>
              </a:rPr>
              <a:t>Avg bitrate ~1300bps</a:t>
            </a:r>
          </a:p>
        </p:txBody>
      </p:sp>
      <p:sp>
        <p:nvSpPr>
          <p:cNvPr id="54325" name="TextBox 214"/>
          <p:cNvSpPr txBox="1">
            <a:spLocks noChangeArrowheads="1"/>
          </p:cNvSpPr>
          <p:nvPr/>
        </p:nvSpPr>
        <p:spPr bwMode="auto">
          <a:xfrm>
            <a:off x="5721350" y="1457325"/>
            <a:ext cx="3441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i="1">
                <a:solidFill>
                  <a:srgbClr val="000000"/>
                </a:solidFill>
                <a:cs typeface="Arial" pitchFamily="34" charset="0"/>
              </a:rPr>
              <a:t>2D simulation (flat environment)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e 131"/>
          <p:cNvGrpSpPr>
            <a:grpSpLocks/>
          </p:cNvGrpSpPr>
          <p:nvPr/>
        </p:nvGrpSpPr>
        <p:grpSpPr bwMode="auto">
          <a:xfrm>
            <a:off x="4618038" y="1081088"/>
            <a:ext cx="3611562" cy="1281112"/>
            <a:chOff x="4248170" y="1924928"/>
            <a:chExt cx="4511175" cy="954107"/>
          </a:xfrm>
        </p:grpSpPr>
        <p:sp>
          <p:nvSpPr>
            <p:cNvPr id="133" name="ZoneTexte 132"/>
            <p:cNvSpPr txBox="1"/>
            <p:nvPr/>
          </p:nvSpPr>
          <p:spPr>
            <a:xfrm>
              <a:off x="4248170" y="1924928"/>
              <a:ext cx="3886200" cy="95410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just">
                <a:defRPr/>
              </a:pPr>
              <a:endParaRPr lang="fr-FR" sz="2800" dirty="0">
                <a:solidFill>
                  <a:srgbClr val="FFFF00"/>
                </a:solidFill>
              </a:endParaRPr>
            </a:p>
            <a:p>
              <a:pPr algn="just">
                <a:defRPr/>
              </a:pPr>
              <a:endParaRPr lang="fr-FR" sz="2800" dirty="0">
                <a:solidFill>
                  <a:srgbClr val="FFFF00"/>
                </a:solidFill>
              </a:endParaRPr>
            </a:p>
          </p:txBody>
        </p:sp>
        <p:sp>
          <p:nvSpPr>
            <p:cNvPr id="134" name="ZoneTexte 133"/>
            <p:cNvSpPr txBox="1"/>
            <p:nvPr/>
          </p:nvSpPr>
          <p:spPr>
            <a:xfrm>
              <a:off x="5330852" y="2352917"/>
              <a:ext cx="3428493" cy="2778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just">
                <a:defRPr/>
              </a:pPr>
              <a:endParaRPr lang="fr-FR" sz="1200" dirty="0">
                <a:solidFill>
                  <a:srgbClr val="7030A0"/>
                </a:solidFill>
              </a:endParaRPr>
            </a:p>
          </p:txBody>
        </p:sp>
      </p:grpSp>
      <p:cxnSp>
        <p:nvCxnSpPr>
          <p:cNvPr id="4" name="Connecteur droit 3"/>
          <p:cNvCxnSpPr/>
          <p:nvPr/>
        </p:nvCxnSpPr>
        <p:spPr>
          <a:xfrm>
            <a:off x="414338" y="4054475"/>
            <a:ext cx="8424862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/>
        </p:nvCxnSpPr>
        <p:spPr>
          <a:xfrm flipH="1">
            <a:off x="95250" y="4046538"/>
            <a:ext cx="319088" cy="176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flipH="1">
            <a:off x="569913" y="4054475"/>
            <a:ext cx="319087" cy="176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H="1">
            <a:off x="95250" y="4243388"/>
            <a:ext cx="44767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255" name="Picture 18"/>
          <p:cNvPicPr>
            <a:picLocks noChangeAspect="1" noChangeArrowheads="1"/>
          </p:cNvPicPr>
          <p:nvPr/>
        </p:nvPicPr>
        <p:blipFill>
          <a:blip r:embed="rId2">
            <a:lum bright="-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4389438"/>
            <a:ext cx="395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0933" y="4354590"/>
            <a:ext cx="169713" cy="125916"/>
          </a:xfrm>
          <a:prstGeom prst="rect">
            <a:avLst/>
          </a:prstGeom>
        </p:spPr>
      </p:pic>
      <p:sp>
        <p:nvSpPr>
          <p:cNvPr id="53257" name="ZoneTexte 12"/>
          <p:cNvSpPr txBox="1">
            <a:spLocks noChangeArrowheads="1"/>
          </p:cNvSpPr>
          <p:nvPr/>
        </p:nvSpPr>
        <p:spPr bwMode="auto">
          <a:xfrm>
            <a:off x="1050925" y="45751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1600">
              <a:latin typeface="Tahoma" pitchFamily="34" charset="0"/>
            </a:endParaRPr>
          </a:p>
        </p:txBody>
      </p:sp>
      <p:cxnSp>
        <p:nvCxnSpPr>
          <p:cNvPr id="20" name="Connecteur droit 19"/>
          <p:cNvCxnSpPr/>
          <p:nvPr/>
        </p:nvCxnSpPr>
        <p:spPr>
          <a:xfrm flipH="1">
            <a:off x="95250" y="4046538"/>
            <a:ext cx="319088" cy="176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H="1">
            <a:off x="569913" y="4054475"/>
            <a:ext cx="319087" cy="176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H="1">
            <a:off x="95250" y="4243388"/>
            <a:ext cx="44767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8523" y="2587526"/>
            <a:ext cx="933450" cy="1466850"/>
          </a:xfrm>
          <a:prstGeom prst="rect">
            <a:avLst/>
          </a:prstGeom>
        </p:spPr>
      </p:pic>
      <p:cxnSp>
        <p:nvCxnSpPr>
          <p:cNvPr id="26" name="Connecteur droit 25"/>
          <p:cNvCxnSpPr/>
          <p:nvPr/>
        </p:nvCxnSpPr>
        <p:spPr>
          <a:xfrm flipH="1">
            <a:off x="1487488" y="4067175"/>
            <a:ext cx="319087" cy="176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H="1">
            <a:off x="595313" y="4251325"/>
            <a:ext cx="873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0933" y="4354590"/>
            <a:ext cx="169713" cy="125916"/>
          </a:xfrm>
          <a:prstGeom prst="rect">
            <a:avLst/>
          </a:prstGeom>
        </p:spPr>
      </p:pic>
      <p:pic>
        <p:nvPicPr>
          <p:cNvPr id="53265" name="Picture 18"/>
          <p:cNvPicPr>
            <a:picLocks noChangeAspect="1" noChangeArrowheads="1"/>
          </p:cNvPicPr>
          <p:nvPr/>
        </p:nvPicPr>
        <p:blipFill>
          <a:blip r:embed="rId2">
            <a:lum bright="-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4724400"/>
            <a:ext cx="393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64570" y="4724528"/>
            <a:ext cx="169713" cy="125916"/>
          </a:xfrm>
          <a:prstGeom prst="rect">
            <a:avLst/>
          </a:prstGeom>
        </p:spPr>
      </p:pic>
      <p:cxnSp>
        <p:nvCxnSpPr>
          <p:cNvPr id="31" name="Connecteur droit 30"/>
          <p:cNvCxnSpPr/>
          <p:nvPr/>
        </p:nvCxnSpPr>
        <p:spPr>
          <a:xfrm flipH="1">
            <a:off x="614363" y="4594225"/>
            <a:ext cx="873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595313" y="4251325"/>
            <a:ext cx="6350" cy="495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1457325" y="4268788"/>
            <a:ext cx="7938" cy="495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1800225" y="4083050"/>
            <a:ext cx="6350" cy="495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flipH="1">
            <a:off x="1468438" y="4418013"/>
            <a:ext cx="319087" cy="176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flipH="1">
            <a:off x="1901825" y="4049713"/>
            <a:ext cx="319088" cy="176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flipH="1">
            <a:off x="2376488" y="4057650"/>
            <a:ext cx="319087" cy="176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 flipH="1">
            <a:off x="1901825" y="4246563"/>
            <a:ext cx="44767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275" name="Picture 18"/>
          <p:cNvPicPr>
            <a:picLocks noChangeAspect="1" noChangeArrowheads="1"/>
          </p:cNvPicPr>
          <p:nvPr/>
        </p:nvPicPr>
        <p:blipFill>
          <a:blip r:embed="rId2">
            <a:lum bright="-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4392613"/>
            <a:ext cx="395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77716" y="4357244"/>
            <a:ext cx="169713" cy="125916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73872" y="3702736"/>
            <a:ext cx="169713" cy="125916"/>
          </a:xfrm>
          <a:prstGeom prst="rect">
            <a:avLst/>
          </a:prstGeom>
        </p:spPr>
      </p:pic>
      <p:pic>
        <p:nvPicPr>
          <p:cNvPr id="53278" name="Image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9925"/>
            <a:ext cx="6572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7677832" y="3216933"/>
            <a:ext cx="169713" cy="125916"/>
          </a:xfrm>
          <a:prstGeom prst="rect">
            <a:avLst/>
          </a:prstGeom>
        </p:spPr>
      </p:pic>
      <p:grpSp>
        <p:nvGrpSpPr>
          <p:cNvPr id="53280" name="Groupe 1027"/>
          <p:cNvGrpSpPr>
            <a:grpSpLocks/>
          </p:cNvGrpSpPr>
          <p:nvPr/>
        </p:nvGrpSpPr>
        <p:grpSpPr bwMode="auto">
          <a:xfrm>
            <a:off x="4724400" y="3713163"/>
            <a:ext cx="1143000" cy="533400"/>
            <a:chOff x="4724400" y="4191000"/>
            <a:chExt cx="1143000" cy="533400"/>
          </a:xfrm>
        </p:grpSpPr>
        <p:cxnSp>
          <p:nvCxnSpPr>
            <p:cNvPr id="49" name="Connecteur droit 48"/>
            <p:cNvCxnSpPr/>
            <p:nvPr/>
          </p:nvCxnSpPr>
          <p:spPr>
            <a:xfrm flipH="1">
              <a:off x="4724400" y="4537075"/>
              <a:ext cx="319088" cy="176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 flipH="1">
              <a:off x="5548313" y="4545012"/>
              <a:ext cx="319087" cy="1762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/>
            <p:nvPr/>
          </p:nvCxnSpPr>
          <p:spPr>
            <a:xfrm flipH="1">
              <a:off x="4724400" y="4724400"/>
              <a:ext cx="82391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" name="Image 52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5312102" y="4373754"/>
              <a:ext cx="169713" cy="125916"/>
            </a:xfrm>
            <a:prstGeom prst="rect">
              <a:avLst/>
            </a:prstGeom>
          </p:spPr>
        </p:pic>
        <p:pic>
          <p:nvPicPr>
            <p:cNvPr id="5338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0990" y="4191000"/>
              <a:ext cx="187546" cy="187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3381" name="Connecteur droit 16"/>
            <p:cNvCxnSpPr>
              <a:cxnSpLocks noChangeShapeType="1"/>
              <a:stCxn id="53380" idx="2"/>
            </p:cNvCxnSpPr>
            <p:nvPr/>
          </p:nvCxnSpPr>
          <p:spPr bwMode="auto">
            <a:xfrm>
              <a:off x="5164763" y="4378546"/>
              <a:ext cx="0" cy="166142"/>
            </a:xfrm>
            <a:prstGeom prst="line">
              <a:avLst/>
            </a:prstGeom>
            <a:noFill/>
            <a:ln w="9525" algn="ctr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78" name="Image 77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6243912" y="3585842"/>
            <a:ext cx="169713" cy="125916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6309876" y="3327839"/>
            <a:ext cx="169713" cy="125916"/>
          </a:xfrm>
          <a:prstGeom prst="rect">
            <a:avLst/>
          </a:prstGeom>
        </p:spPr>
      </p:pic>
      <p:cxnSp>
        <p:nvCxnSpPr>
          <p:cNvPr id="53283" name="Connecteur droit 9"/>
          <p:cNvCxnSpPr>
            <a:cxnSpLocks noChangeShapeType="1"/>
          </p:cNvCxnSpPr>
          <p:nvPr/>
        </p:nvCxnSpPr>
        <p:spPr bwMode="auto">
          <a:xfrm flipH="1">
            <a:off x="455613" y="2081213"/>
            <a:ext cx="3333750" cy="2273300"/>
          </a:xfrm>
          <a:prstGeom prst="line">
            <a:avLst/>
          </a:prstGeom>
          <a:noFill/>
          <a:ln w="3175" algn="ctr">
            <a:solidFill>
              <a:srgbClr val="009999"/>
            </a:solidFill>
            <a:prstDash val="dash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84" name="Connecteur droit 45"/>
          <p:cNvCxnSpPr>
            <a:cxnSpLocks noChangeShapeType="1"/>
            <a:endCxn id="30" idx="2"/>
          </p:cNvCxnSpPr>
          <p:nvPr/>
        </p:nvCxnSpPr>
        <p:spPr bwMode="auto">
          <a:xfrm flipH="1">
            <a:off x="1249363" y="2012950"/>
            <a:ext cx="2565400" cy="2836863"/>
          </a:xfrm>
          <a:prstGeom prst="line">
            <a:avLst/>
          </a:prstGeom>
          <a:noFill/>
          <a:ln w="3175" algn="ctr">
            <a:solidFill>
              <a:srgbClr val="009999"/>
            </a:solidFill>
            <a:prstDash val="dash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85" name="Connecteur droit 47"/>
          <p:cNvCxnSpPr>
            <a:cxnSpLocks noChangeShapeType="1"/>
            <a:endCxn id="40" idx="0"/>
          </p:cNvCxnSpPr>
          <p:nvPr/>
        </p:nvCxnSpPr>
        <p:spPr bwMode="auto">
          <a:xfrm flipH="1">
            <a:off x="2262188" y="2081213"/>
            <a:ext cx="1527175" cy="2276475"/>
          </a:xfrm>
          <a:prstGeom prst="line">
            <a:avLst/>
          </a:prstGeom>
          <a:noFill/>
          <a:ln w="3175" algn="ctr">
            <a:solidFill>
              <a:srgbClr val="009999"/>
            </a:solidFill>
            <a:prstDash val="dash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" name="Connecteur droit 97"/>
          <p:cNvCxnSpPr/>
          <p:nvPr/>
        </p:nvCxnSpPr>
        <p:spPr>
          <a:xfrm>
            <a:off x="95250" y="4246563"/>
            <a:ext cx="6350" cy="4937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287" name="Picture 4" descr="http://www.ville-cergy.fr/uploads/pics/point-aerien-ver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3840163"/>
            <a:ext cx="3159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288" name="Connecteur droit 76"/>
          <p:cNvCxnSpPr>
            <a:cxnSpLocks noChangeShapeType="1"/>
            <a:endCxn id="44" idx="0"/>
          </p:cNvCxnSpPr>
          <p:nvPr/>
        </p:nvCxnSpPr>
        <p:spPr bwMode="auto">
          <a:xfrm flipH="1">
            <a:off x="3159125" y="2081213"/>
            <a:ext cx="630238" cy="1620837"/>
          </a:xfrm>
          <a:prstGeom prst="line">
            <a:avLst/>
          </a:prstGeom>
          <a:noFill/>
          <a:ln w="3175" algn="ctr">
            <a:solidFill>
              <a:srgbClr val="009999"/>
            </a:solidFill>
            <a:prstDash val="dash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89" name="Connecteur droit 78"/>
          <p:cNvCxnSpPr>
            <a:cxnSpLocks noChangeShapeType="1"/>
            <a:endCxn id="53" idx="0"/>
          </p:cNvCxnSpPr>
          <p:nvPr/>
        </p:nvCxnSpPr>
        <p:spPr bwMode="auto">
          <a:xfrm>
            <a:off x="4084638" y="2341563"/>
            <a:ext cx="1249362" cy="1617662"/>
          </a:xfrm>
          <a:prstGeom prst="line">
            <a:avLst/>
          </a:prstGeom>
          <a:noFill/>
          <a:ln w="3175" algn="ctr">
            <a:solidFill>
              <a:srgbClr val="009999"/>
            </a:solidFill>
            <a:prstDash val="dash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" name="Connecteur droit 79"/>
          <p:cNvCxnSpPr>
            <a:cxnSpLocks noChangeShapeType="1"/>
          </p:cNvCxnSpPr>
          <p:nvPr/>
        </p:nvCxnSpPr>
        <p:spPr bwMode="auto">
          <a:xfrm>
            <a:off x="4038600" y="2341563"/>
            <a:ext cx="2419350" cy="1023937"/>
          </a:xfrm>
          <a:prstGeom prst="line">
            <a:avLst/>
          </a:prstGeom>
          <a:noFill/>
          <a:ln w="3175" algn="ctr">
            <a:solidFill>
              <a:srgbClr val="009999"/>
            </a:solidFill>
            <a:prstDash val="dash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" name="Connecteur droit 80"/>
          <p:cNvCxnSpPr>
            <a:cxnSpLocks noChangeShapeType="1"/>
          </p:cNvCxnSpPr>
          <p:nvPr/>
        </p:nvCxnSpPr>
        <p:spPr bwMode="auto">
          <a:xfrm>
            <a:off x="4038600" y="2365375"/>
            <a:ext cx="2227263" cy="1282700"/>
          </a:xfrm>
          <a:prstGeom prst="line">
            <a:avLst/>
          </a:prstGeom>
          <a:noFill/>
          <a:ln w="3175" algn="ctr">
            <a:solidFill>
              <a:srgbClr val="009999"/>
            </a:solidFill>
            <a:prstDash val="dash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" name="Connecteur droit 81"/>
          <p:cNvCxnSpPr>
            <a:cxnSpLocks noChangeShapeType="1"/>
            <a:endCxn id="55" idx="0"/>
          </p:cNvCxnSpPr>
          <p:nvPr/>
        </p:nvCxnSpPr>
        <p:spPr bwMode="auto">
          <a:xfrm>
            <a:off x="4116388" y="2362200"/>
            <a:ext cx="3582987" cy="917575"/>
          </a:xfrm>
          <a:prstGeom prst="line">
            <a:avLst/>
          </a:prstGeom>
          <a:noFill/>
          <a:ln w="3175" algn="ctr">
            <a:solidFill>
              <a:srgbClr val="009999"/>
            </a:solidFill>
            <a:prstDash val="dash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93" name="Connecteur droit 82"/>
          <p:cNvCxnSpPr>
            <a:cxnSpLocks noChangeShapeType="1"/>
          </p:cNvCxnSpPr>
          <p:nvPr/>
        </p:nvCxnSpPr>
        <p:spPr bwMode="auto">
          <a:xfrm flipH="1">
            <a:off x="1620838" y="2220913"/>
            <a:ext cx="2055812" cy="846137"/>
          </a:xfrm>
          <a:prstGeom prst="line">
            <a:avLst/>
          </a:prstGeom>
          <a:noFill/>
          <a:ln w="3175" algn="ctr">
            <a:solidFill>
              <a:srgbClr val="009999"/>
            </a:solidFill>
            <a:prstDash val="dash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" name="Connecteur droit 86"/>
          <p:cNvCxnSpPr/>
          <p:nvPr/>
        </p:nvCxnSpPr>
        <p:spPr>
          <a:xfrm flipH="1">
            <a:off x="7072313" y="4041775"/>
            <a:ext cx="319087" cy="176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/>
          <p:cNvCxnSpPr/>
          <p:nvPr/>
        </p:nvCxnSpPr>
        <p:spPr>
          <a:xfrm flipH="1">
            <a:off x="7546975" y="4049713"/>
            <a:ext cx="319088" cy="176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/>
          <p:cNvCxnSpPr/>
          <p:nvPr/>
        </p:nvCxnSpPr>
        <p:spPr>
          <a:xfrm flipH="1">
            <a:off x="7072313" y="4238625"/>
            <a:ext cx="449262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297" name="Picture 18"/>
          <p:cNvPicPr>
            <a:picLocks noChangeAspect="1" noChangeArrowheads="1"/>
          </p:cNvPicPr>
          <p:nvPr/>
        </p:nvPicPr>
        <p:blipFill>
          <a:blip r:embed="rId2">
            <a:lum bright="-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4384675"/>
            <a:ext cx="395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Image 9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48423" y="4349540"/>
            <a:ext cx="169713" cy="125916"/>
          </a:xfrm>
          <a:prstGeom prst="rect">
            <a:avLst/>
          </a:prstGeom>
        </p:spPr>
      </p:pic>
      <p:cxnSp>
        <p:nvCxnSpPr>
          <p:cNvPr id="94" name="Connecteur droit 93"/>
          <p:cNvCxnSpPr/>
          <p:nvPr/>
        </p:nvCxnSpPr>
        <p:spPr>
          <a:xfrm flipH="1">
            <a:off x="7072313" y="4041775"/>
            <a:ext cx="319087" cy="176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/>
        </p:nvCxnSpPr>
        <p:spPr>
          <a:xfrm flipH="1">
            <a:off x="7546975" y="4049713"/>
            <a:ext cx="319088" cy="176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/>
          <p:cNvCxnSpPr/>
          <p:nvPr/>
        </p:nvCxnSpPr>
        <p:spPr>
          <a:xfrm flipH="1">
            <a:off x="7072313" y="4238625"/>
            <a:ext cx="449262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Image 96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7348423" y="4349540"/>
            <a:ext cx="169713" cy="125916"/>
          </a:xfrm>
          <a:prstGeom prst="rect">
            <a:avLst/>
          </a:prstGeom>
        </p:spPr>
      </p:pic>
      <p:cxnSp>
        <p:nvCxnSpPr>
          <p:cNvPr id="99" name="Connecteur droit 98"/>
          <p:cNvCxnSpPr/>
          <p:nvPr/>
        </p:nvCxnSpPr>
        <p:spPr>
          <a:xfrm>
            <a:off x="7572375" y="4246563"/>
            <a:ext cx="6350" cy="495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/>
          <p:cNvCxnSpPr/>
          <p:nvPr/>
        </p:nvCxnSpPr>
        <p:spPr>
          <a:xfrm>
            <a:off x="7072313" y="4241800"/>
            <a:ext cx="7937" cy="4937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125"/>
          <p:cNvCxnSpPr>
            <a:cxnSpLocks noChangeShapeType="1"/>
            <a:endCxn id="53297" idx="0"/>
          </p:cNvCxnSpPr>
          <p:nvPr/>
        </p:nvCxnSpPr>
        <p:spPr bwMode="auto">
          <a:xfrm>
            <a:off x="4073525" y="2395538"/>
            <a:ext cx="3195638" cy="1989137"/>
          </a:xfrm>
          <a:prstGeom prst="line">
            <a:avLst/>
          </a:prstGeom>
          <a:noFill/>
          <a:ln w="3175" algn="ctr">
            <a:solidFill>
              <a:srgbClr val="009999"/>
            </a:solidFill>
            <a:prstDash val="dash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1" name="Image 120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45902" y="4357244"/>
            <a:ext cx="169713" cy="125916"/>
          </a:xfrm>
          <a:prstGeom prst="rect">
            <a:avLst/>
          </a:prstGeom>
        </p:spPr>
      </p:pic>
      <p:pic>
        <p:nvPicPr>
          <p:cNvPr id="122" name="Image 121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08002" y="3355366"/>
            <a:ext cx="169713" cy="125916"/>
          </a:xfrm>
          <a:prstGeom prst="rect">
            <a:avLst/>
          </a:prstGeom>
        </p:spPr>
      </p:pic>
      <p:pic>
        <p:nvPicPr>
          <p:cNvPr id="123" name="Image 122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49823" y="3238594"/>
            <a:ext cx="169713" cy="125916"/>
          </a:xfrm>
          <a:prstGeom prst="rect">
            <a:avLst/>
          </a:prstGeom>
        </p:spPr>
      </p:pic>
      <p:cxnSp>
        <p:nvCxnSpPr>
          <p:cNvPr id="129" name="Connecteur droit 128"/>
          <p:cNvCxnSpPr>
            <a:cxnSpLocks noChangeShapeType="1"/>
          </p:cNvCxnSpPr>
          <p:nvPr/>
        </p:nvCxnSpPr>
        <p:spPr bwMode="auto">
          <a:xfrm flipV="1">
            <a:off x="7950200" y="2266950"/>
            <a:ext cx="676275" cy="1035050"/>
          </a:xfrm>
          <a:prstGeom prst="line">
            <a:avLst/>
          </a:prstGeom>
          <a:noFill/>
          <a:ln w="3175" algn="ctr">
            <a:solidFill>
              <a:srgbClr val="002060"/>
            </a:solidFill>
            <a:prstDash val="dash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8" name="Connecteur droit 137"/>
          <p:cNvCxnSpPr>
            <a:cxnSpLocks noChangeShapeType="1"/>
          </p:cNvCxnSpPr>
          <p:nvPr/>
        </p:nvCxnSpPr>
        <p:spPr bwMode="auto">
          <a:xfrm flipV="1">
            <a:off x="7683500" y="2286000"/>
            <a:ext cx="963613" cy="2114550"/>
          </a:xfrm>
          <a:prstGeom prst="line">
            <a:avLst/>
          </a:prstGeom>
          <a:noFill/>
          <a:ln w="3175" algn="ctr">
            <a:solidFill>
              <a:srgbClr val="002060"/>
            </a:solidFill>
            <a:prstDash val="dash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9" name="Connecteur droit 138"/>
          <p:cNvCxnSpPr>
            <a:cxnSpLocks noChangeShapeType="1"/>
          </p:cNvCxnSpPr>
          <p:nvPr/>
        </p:nvCxnSpPr>
        <p:spPr bwMode="auto">
          <a:xfrm flipV="1">
            <a:off x="6657975" y="2362200"/>
            <a:ext cx="2005013" cy="1073150"/>
          </a:xfrm>
          <a:prstGeom prst="line">
            <a:avLst/>
          </a:prstGeom>
          <a:noFill/>
          <a:ln w="3175" algn="ctr">
            <a:solidFill>
              <a:srgbClr val="002060"/>
            </a:solidFill>
            <a:prstDash val="dash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3312" name="Groupe 111"/>
          <p:cNvGrpSpPr>
            <a:grpSpLocks/>
          </p:cNvGrpSpPr>
          <p:nvPr/>
        </p:nvGrpSpPr>
        <p:grpSpPr bwMode="auto">
          <a:xfrm>
            <a:off x="8216900" y="1371600"/>
            <a:ext cx="1028700" cy="2746375"/>
            <a:chOff x="3312910" y="1849689"/>
            <a:chExt cx="1028700" cy="2746159"/>
          </a:xfrm>
        </p:grpSpPr>
        <p:pic>
          <p:nvPicPr>
            <p:cNvPr id="53374" name="Image 1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0422" y="1849689"/>
              <a:ext cx="513677" cy="2746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Image 1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12910" y="1900600"/>
              <a:ext cx="1028700" cy="18192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74" name="Rectangle 173"/>
          <p:cNvSpPr/>
          <p:nvPr/>
        </p:nvSpPr>
        <p:spPr>
          <a:xfrm>
            <a:off x="7950200" y="2659063"/>
            <a:ext cx="331788" cy="231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900" kern="0" dirty="0">
                <a:solidFill>
                  <a:schemeClr val="accent2">
                    <a:lumMod val="75000"/>
                  </a:schemeClr>
                </a:solidFill>
              </a:rPr>
              <a:t>S6</a:t>
            </a:r>
            <a:endParaRPr lang="fr-FR" sz="9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6405563" y="3074988"/>
            <a:ext cx="722312" cy="230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900" kern="0" dirty="0">
                <a:solidFill>
                  <a:schemeClr val="accent2">
                    <a:lumMod val="75000"/>
                  </a:schemeClr>
                </a:solidFill>
              </a:rPr>
              <a:t>S5</a:t>
            </a:r>
            <a:endParaRPr lang="fr-FR" sz="9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97" name="Image 196"/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20701" y="2850652"/>
            <a:ext cx="328728" cy="332956"/>
          </a:xfrm>
          <a:prstGeom prst="rect">
            <a:avLst/>
          </a:prstGeom>
        </p:spPr>
      </p:pic>
      <p:pic>
        <p:nvPicPr>
          <p:cNvPr id="200" name="Image 199"/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94761" y="4349540"/>
            <a:ext cx="370641" cy="375393"/>
          </a:xfrm>
          <a:prstGeom prst="rect">
            <a:avLst/>
          </a:prstGeom>
        </p:spPr>
      </p:pic>
      <p:pic>
        <p:nvPicPr>
          <p:cNvPr id="215" name="Image 214"/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8225" y="6168760"/>
            <a:ext cx="465041" cy="471003"/>
          </a:xfrm>
          <a:prstGeom prst="rect">
            <a:avLst/>
          </a:prstGeom>
        </p:spPr>
      </p:pic>
      <p:sp>
        <p:nvSpPr>
          <p:cNvPr id="216" name="Rectangle 215"/>
          <p:cNvSpPr/>
          <p:nvPr/>
        </p:nvSpPr>
        <p:spPr>
          <a:xfrm>
            <a:off x="-9525" y="6413500"/>
            <a:ext cx="331788" cy="230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900" kern="0" dirty="0">
                <a:solidFill>
                  <a:schemeClr val="accent5">
                    <a:lumMod val="75000"/>
                  </a:schemeClr>
                </a:solidFill>
              </a:rPr>
              <a:t>S1</a:t>
            </a:r>
            <a:endParaRPr lang="fr-FR" sz="9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7" name="Image 216"/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51726" y="6198307"/>
            <a:ext cx="441765" cy="447447"/>
          </a:xfrm>
          <a:prstGeom prst="rect">
            <a:avLst/>
          </a:prstGeom>
        </p:spPr>
      </p:pic>
      <p:sp>
        <p:nvSpPr>
          <p:cNvPr id="218" name="Rectangle 217"/>
          <p:cNvSpPr/>
          <p:nvPr/>
        </p:nvSpPr>
        <p:spPr>
          <a:xfrm>
            <a:off x="5186363" y="6021388"/>
            <a:ext cx="331787" cy="231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900" kern="0" dirty="0">
                <a:solidFill>
                  <a:schemeClr val="accent5">
                    <a:lumMod val="75000"/>
                  </a:schemeClr>
                </a:solidFill>
              </a:rPr>
              <a:t>S6</a:t>
            </a:r>
            <a:endParaRPr lang="fr-FR" sz="9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53321" name="Groupe 225"/>
          <p:cNvGrpSpPr>
            <a:grpSpLocks/>
          </p:cNvGrpSpPr>
          <p:nvPr/>
        </p:nvGrpSpPr>
        <p:grpSpPr bwMode="auto">
          <a:xfrm>
            <a:off x="1657350" y="6203950"/>
            <a:ext cx="458788" cy="439738"/>
            <a:chOff x="6141376" y="3021890"/>
            <a:chExt cx="1057354" cy="1070910"/>
          </a:xfrm>
        </p:grpSpPr>
        <p:pic>
          <p:nvPicPr>
            <p:cNvPr id="227" name="Image 226"/>
            <p:cNvPicPr>
              <a:picLocks noChangeAspect="1"/>
            </p:cNvPicPr>
            <p:nvPr/>
          </p:nvPicPr>
          <p:blipFill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41376" y="3021890"/>
              <a:ext cx="1057354" cy="1070910"/>
            </a:xfrm>
            <a:prstGeom prst="rect">
              <a:avLst/>
            </a:prstGeom>
          </p:spPr>
        </p:pic>
        <p:sp>
          <p:nvSpPr>
            <p:cNvPr id="53372" name="Ellipse 227"/>
            <p:cNvSpPr>
              <a:spLocks noChangeArrowheads="1"/>
            </p:cNvSpPr>
            <p:nvPr/>
          </p:nvSpPr>
          <p:spPr bwMode="auto">
            <a:xfrm rot="-1118229">
              <a:off x="6264107" y="3598966"/>
              <a:ext cx="336835" cy="1535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q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en-US" sz="1600">
                <a:latin typeface="Tahoma" pitchFamily="34" charset="0"/>
                <a:cs typeface="Arial" pitchFamily="34" charset="0"/>
              </a:endParaRPr>
            </a:p>
          </p:txBody>
        </p:sp>
        <p:cxnSp>
          <p:nvCxnSpPr>
            <p:cNvPr id="229" name="Connecteur droit 228"/>
            <p:cNvCxnSpPr/>
            <p:nvPr/>
          </p:nvCxnSpPr>
          <p:spPr bwMode="auto">
            <a:xfrm>
              <a:off x="6342603" y="3342777"/>
              <a:ext cx="263424" cy="173973"/>
            </a:xfrm>
            <a:prstGeom prst="line">
              <a:avLst/>
            </a:prstGeom>
            <a:solidFill>
              <a:srgbClr val="CC0000"/>
            </a:solidFill>
            <a:ln w="34925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30" name="Rectangle 229"/>
          <p:cNvSpPr/>
          <p:nvPr/>
        </p:nvSpPr>
        <p:spPr>
          <a:xfrm>
            <a:off x="1447800" y="6081713"/>
            <a:ext cx="331788" cy="2301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900" kern="0" dirty="0">
                <a:solidFill>
                  <a:schemeClr val="accent5">
                    <a:lumMod val="75000"/>
                  </a:schemeClr>
                </a:solidFill>
              </a:rPr>
              <a:t>S4</a:t>
            </a:r>
            <a:endParaRPr lang="fr-FR" sz="9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31" name="Image 230"/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56095" y="6203289"/>
            <a:ext cx="441765" cy="447447"/>
          </a:xfrm>
          <a:prstGeom prst="rect">
            <a:avLst/>
          </a:prstGeom>
        </p:spPr>
      </p:pic>
      <p:sp>
        <p:nvSpPr>
          <p:cNvPr id="232" name="Rectangle 231"/>
          <p:cNvSpPr/>
          <p:nvPr/>
        </p:nvSpPr>
        <p:spPr>
          <a:xfrm>
            <a:off x="3090863" y="6011863"/>
            <a:ext cx="331787" cy="2301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900" kern="0" dirty="0">
                <a:solidFill>
                  <a:schemeClr val="accent5">
                    <a:lumMod val="75000"/>
                  </a:schemeClr>
                </a:solidFill>
              </a:rPr>
              <a:t>S6</a:t>
            </a:r>
            <a:endParaRPr lang="fr-FR" sz="9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2" name="Groupe 21"/>
          <p:cNvGrpSpPr>
            <a:grpSpLocks/>
          </p:cNvGrpSpPr>
          <p:nvPr/>
        </p:nvGrpSpPr>
        <p:grpSpPr bwMode="auto">
          <a:xfrm>
            <a:off x="6865938" y="3175000"/>
            <a:ext cx="382587" cy="382588"/>
            <a:chOff x="6865293" y="3175200"/>
            <a:chExt cx="383865" cy="381800"/>
          </a:xfrm>
        </p:grpSpPr>
        <p:pic>
          <p:nvPicPr>
            <p:cNvPr id="234" name="Image 233"/>
            <p:cNvPicPr>
              <a:picLocks noChangeAspect="1"/>
            </p:cNvPicPr>
            <p:nvPr/>
          </p:nvPicPr>
          <p:blipFill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65293" y="3175200"/>
              <a:ext cx="383865" cy="381800"/>
            </a:xfrm>
            <a:prstGeom prst="rect">
              <a:avLst/>
            </a:prstGeom>
          </p:spPr>
        </p:pic>
        <p:sp>
          <p:nvSpPr>
            <p:cNvPr id="53369" name="Ellipse 234"/>
            <p:cNvSpPr>
              <a:spLocks noChangeArrowheads="1"/>
            </p:cNvSpPr>
            <p:nvPr/>
          </p:nvSpPr>
          <p:spPr bwMode="auto">
            <a:xfrm rot="-1118229">
              <a:off x="6909850" y="3380939"/>
              <a:ext cx="122286" cy="547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q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en-US" sz="1600">
                <a:latin typeface="Tahoma" pitchFamily="34" charset="0"/>
                <a:cs typeface="Arial" pitchFamily="34" charset="0"/>
              </a:endParaRPr>
            </a:p>
          </p:txBody>
        </p:sp>
        <p:cxnSp>
          <p:nvCxnSpPr>
            <p:cNvPr id="236" name="Connecteur droit 235"/>
            <p:cNvCxnSpPr/>
            <p:nvPr/>
          </p:nvCxnSpPr>
          <p:spPr bwMode="auto">
            <a:xfrm>
              <a:off x="6938562" y="3289265"/>
              <a:ext cx="95568" cy="63369"/>
            </a:xfrm>
            <a:prstGeom prst="line">
              <a:avLst/>
            </a:prstGeom>
            <a:solidFill>
              <a:srgbClr val="CC0000"/>
            </a:solidFill>
            <a:ln w="349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37" name="Rectangle 236"/>
          <p:cNvSpPr/>
          <p:nvPr/>
        </p:nvSpPr>
        <p:spPr>
          <a:xfrm>
            <a:off x="7567613" y="4610100"/>
            <a:ext cx="331787" cy="230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900" kern="0" dirty="0">
                <a:solidFill>
                  <a:schemeClr val="accent2">
                    <a:lumMod val="75000"/>
                  </a:schemeClr>
                </a:solidFill>
              </a:rPr>
              <a:t>S2</a:t>
            </a:r>
            <a:endParaRPr lang="fr-FR" sz="9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3327" name="Rectangle 41"/>
          <p:cNvSpPr>
            <a:spLocks noChangeArrowheads="1"/>
          </p:cNvSpPr>
          <p:nvPr/>
        </p:nvSpPr>
        <p:spPr bwMode="auto">
          <a:xfrm>
            <a:off x="3481388" y="1150938"/>
            <a:ext cx="6429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600">
                <a:solidFill>
                  <a:srgbClr val="009999"/>
                </a:solidFill>
                <a:latin typeface="Tahoma" pitchFamily="34" charset="0"/>
              </a:rPr>
              <a:t>G1</a:t>
            </a:r>
          </a:p>
        </p:txBody>
      </p:sp>
      <p:sp>
        <p:nvSpPr>
          <p:cNvPr id="258" name="Rectangle 257"/>
          <p:cNvSpPr/>
          <p:nvPr/>
        </p:nvSpPr>
        <p:spPr>
          <a:xfrm>
            <a:off x="8408988" y="1147763"/>
            <a:ext cx="642937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G2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567238" y="1208088"/>
            <a:ext cx="4195762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dirty="0"/>
              <a:t>LoRa Adaptive Data-Rate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fr-FR" dirty="0" err="1"/>
              <a:t>Optimizes</a:t>
            </a:r>
            <a:r>
              <a:rPr lang="fr-FR" dirty="0"/>
              <a:t> </a:t>
            </a:r>
            <a:r>
              <a:rPr lang="fr-FR" dirty="0" err="1"/>
              <a:t>channel</a:t>
            </a:r>
            <a:r>
              <a:rPr lang="fr-FR" dirty="0"/>
              <a:t> usage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fr-FR" dirty="0" err="1"/>
              <a:t>Enlarges</a:t>
            </a:r>
            <a:r>
              <a:rPr lang="fr-FR" dirty="0"/>
              <a:t> G1 </a:t>
            </a:r>
            <a:r>
              <a:rPr lang="fr-FR" dirty="0" err="1"/>
              <a:t>capacity</a:t>
            </a:r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fr-FR" dirty="0" err="1"/>
              <a:t>Saves</a:t>
            </a:r>
            <a:r>
              <a:rPr lang="fr-FR" dirty="0"/>
              <a:t> </a:t>
            </a:r>
            <a:r>
              <a:rPr lang="fr-FR" dirty="0" err="1"/>
              <a:t>battery</a:t>
            </a:r>
            <a:endParaRPr lang="fr-FR" dirty="0"/>
          </a:p>
        </p:txBody>
      </p:sp>
      <p:grpSp>
        <p:nvGrpSpPr>
          <p:cNvPr id="53330" name="Groupe 258"/>
          <p:cNvGrpSpPr>
            <a:grpSpLocks/>
          </p:cNvGrpSpPr>
          <p:nvPr/>
        </p:nvGrpSpPr>
        <p:grpSpPr bwMode="auto">
          <a:xfrm>
            <a:off x="6249988" y="6208713"/>
            <a:ext cx="458787" cy="439737"/>
            <a:chOff x="6141376" y="3021890"/>
            <a:chExt cx="1057354" cy="1070910"/>
          </a:xfrm>
        </p:grpSpPr>
        <p:pic>
          <p:nvPicPr>
            <p:cNvPr id="260" name="Image 259"/>
            <p:cNvPicPr>
              <a:picLocks noChangeAspect="1"/>
            </p:cNvPicPr>
            <p:nvPr/>
          </p:nvPicPr>
          <p:blipFill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41376" y="3021890"/>
              <a:ext cx="1057354" cy="1070910"/>
            </a:xfrm>
            <a:prstGeom prst="rect">
              <a:avLst/>
            </a:prstGeom>
          </p:spPr>
        </p:pic>
        <p:sp>
          <p:nvSpPr>
            <p:cNvPr id="53366" name="Ellipse 260"/>
            <p:cNvSpPr>
              <a:spLocks noChangeArrowheads="1"/>
            </p:cNvSpPr>
            <p:nvPr/>
          </p:nvSpPr>
          <p:spPr bwMode="auto">
            <a:xfrm rot="-1118229">
              <a:off x="6264107" y="3598966"/>
              <a:ext cx="336835" cy="1535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q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en-US" sz="1600">
                <a:latin typeface="Tahoma" pitchFamily="34" charset="0"/>
                <a:cs typeface="Arial" pitchFamily="34" charset="0"/>
              </a:endParaRPr>
            </a:p>
          </p:txBody>
        </p:sp>
        <p:cxnSp>
          <p:nvCxnSpPr>
            <p:cNvPr id="262" name="Connecteur droit 261"/>
            <p:cNvCxnSpPr/>
            <p:nvPr/>
          </p:nvCxnSpPr>
          <p:spPr bwMode="auto">
            <a:xfrm>
              <a:off x="6342602" y="3342776"/>
              <a:ext cx="263424" cy="173976"/>
            </a:xfrm>
            <a:prstGeom prst="line">
              <a:avLst/>
            </a:prstGeom>
            <a:solidFill>
              <a:srgbClr val="CC0000"/>
            </a:solidFill>
            <a:ln w="34925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63" name="Rectangle 262"/>
          <p:cNvSpPr/>
          <p:nvPr/>
        </p:nvSpPr>
        <p:spPr>
          <a:xfrm>
            <a:off x="6040438" y="6057900"/>
            <a:ext cx="331787" cy="230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900" kern="0" dirty="0">
                <a:solidFill>
                  <a:schemeClr val="accent5">
                    <a:lumMod val="75000"/>
                  </a:schemeClr>
                </a:solidFill>
              </a:rPr>
              <a:t>S3</a:t>
            </a:r>
            <a:endParaRPr lang="fr-FR" sz="9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64" name="Image 263"/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67715" y="6196638"/>
            <a:ext cx="441765" cy="447447"/>
          </a:xfrm>
          <a:prstGeom prst="rect">
            <a:avLst/>
          </a:prstGeom>
        </p:spPr>
      </p:pic>
      <p:sp>
        <p:nvSpPr>
          <p:cNvPr id="265" name="Rectangle 264"/>
          <p:cNvSpPr/>
          <p:nvPr/>
        </p:nvSpPr>
        <p:spPr>
          <a:xfrm>
            <a:off x="8505825" y="6003925"/>
            <a:ext cx="331788" cy="230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900" dirty="0">
                <a:solidFill>
                  <a:schemeClr val="accent5">
                    <a:lumMod val="75000"/>
                  </a:schemeClr>
                </a:solidFill>
              </a:rPr>
              <a:t>S5</a:t>
            </a:r>
          </a:p>
        </p:txBody>
      </p:sp>
      <p:pic>
        <p:nvPicPr>
          <p:cNvPr id="266" name="Image 265"/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08179" y="6175591"/>
            <a:ext cx="465041" cy="471003"/>
          </a:xfrm>
          <a:prstGeom prst="rect">
            <a:avLst/>
          </a:prstGeom>
        </p:spPr>
      </p:pic>
      <p:sp>
        <p:nvSpPr>
          <p:cNvPr id="267" name="Rectangle 266"/>
          <p:cNvSpPr/>
          <p:nvPr/>
        </p:nvSpPr>
        <p:spPr>
          <a:xfrm>
            <a:off x="7040563" y="6429375"/>
            <a:ext cx="331787" cy="230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900" kern="0" dirty="0">
                <a:solidFill>
                  <a:schemeClr val="accent5">
                    <a:lumMod val="75000"/>
                  </a:schemeClr>
                </a:solidFill>
              </a:rPr>
              <a:t>S1</a:t>
            </a:r>
            <a:endParaRPr lang="fr-FR" sz="9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7" name="Rectangle 246"/>
          <p:cNvSpPr>
            <a:spLocks noChangeArrowheads="1"/>
          </p:cNvSpPr>
          <p:nvPr/>
        </p:nvSpPr>
        <p:spPr bwMode="auto">
          <a:xfrm>
            <a:off x="5894388" y="5970588"/>
            <a:ext cx="3119437" cy="671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en-US" sz="1600">
              <a:latin typeface="Tahoma" pitchFamily="34" charset="0"/>
              <a:cs typeface="Arial" pitchFamily="34" charset="0"/>
            </a:endParaRPr>
          </a:p>
        </p:txBody>
      </p:sp>
      <p:pic>
        <p:nvPicPr>
          <p:cNvPr id="248" name="Image 247"/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7267012" y="6172124"/>
            <a:ext cx="464895" cy="471564"/>
          </a:xfrm>
          <a:prstGeom prst="rect">
            <a:avLst/>
          </a:prstGeom>
        </p:spPr>
      </p:pic>
      <p:sp>
        <p:nvSpPr>
          <p:cNvPr id="249" name="Rectangle 248"/>
          <p:cNvSpPr/>
          <p:nvPr/>
        </p:nvSpPr>
        <p:spPr bwMode="auto">
          <a:xfrm>
            <a:off x="6999288" y="6399213"/>
            <a:ext cx="331787" cy="2301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900" dirty="0">
                <a:solidFill>
                  <a:schemeClr val="accent2">
                    <a:lumMod val="75000"/>
                  </a:schemeClr>
                </a:solidFill>
              </a:rPr>
              <a:t>S2</a:t>
            </a:r>
          </a:p>
        </p:txBody>
      </p:sp>
      <p:sp>
        <p:nvSpPr>
          <p:cNvPr id="254" name="Rectangle 253"/>
          <p:cNvSpPr/>
          <p:nvPr/>
        </p:nvSpPr>
        <p:spPr bwMode="auto">
          <a:xfrm>
            <a:off x="5919788" y="6045200"/>
            <a:ext cx="331787" cy="230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900" kern="0" dirty="0">
                <a:solidFill>
                  <a:schemeClr val="accent2">
                    <a:lumMod val="75000"/>
                  </a:schemeClr>
                </a:solidFill>
              </a:rPr>
              <a:t>S5</a:t>
            </a:r>
            <a:endParaRPr lang="fr-FR" sz="9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55" name="Image 254"/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8506081" y="6187469"/>
            <a:ext cx="441627" cy="447980"/>
          </a:xfrm>
          <a:prstGeom prst="rect">
            <a:avLst/>
          </a:prstGeom>
        </p:spPr>
      </p:pic>
      <p:sp>
        <p:nvSpPr>
          <p:cNvPr id="256" name="Rectangle 255"/>
          <p:cNvSpPr/>
          <p:nvPr/>
        </p:nvSpPr>
        <p:spPr bwMode="auto">
          <a:xfrm>
            <a:off x="8740775" y="5992813"/>
            <a:ext cx="331788" cy="231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900" kern="0" dirty="0">
                <a:solidFill>
                  <a:schemeClr val="accent2">
                    <a:lumMod val="75000"/>
                  </a:schemeClr>
                </a:solidFill>
              </a:rPr>
              <a:t>S6</a:t>
            </a:r>
            <a:endParaRPr lang="fr-FR" sz="9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35" name="Connecteur droit 134"/>
          <p:cNvCxnSpPr>
            <a:cxnSpLocks noChangeShapeType="1"/>
          </p:cNvCxnSpPr>
          <p:nvPr/>
        </p:nvCxnSpPr>
        <p:spPr bwMode="auto">
          <a:xfrm>
            <a:off x="4114800" y="2552700"/>
            <a:ext cx="96838" cy="1497013"/>
          </a:xfrm>
          <a:prstGeom prst="line">
            <a:avLst/>
          </a:prstGeom>
          <a:noFill/>
          <a:ln w="3175" algn="ctr">
            <a:solidFill>
              <a:srgbClr val="009999"/>
            </a:solidFill>
            <a:prstDash val="dash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1" name="Connecteur droit 140"/>
          <p:cNvCxnSpPr/>
          <p:nvPr/>
        </p:nvCxnSpPr>
        <p:spPr>
          <a:xfrm flipH="1">
            <a:off x="3752850" y="4081463"/>
            <a:ext cx="319088" cy="176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141"/>
          <p:cNvCxnSpPr/>
          <p:nvPr/>
        </p:nvCxnSpPr>
        <p:spPr>
          <a:xfrm flipH="1">
            <a:off x="4227513" y="4089400"/>
            <a:ext cx="319087" cy="176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142"/>
          <p:cNvCxnSpPr/>
          <p:nvPr/>
        </p:nvCxnSpPr>
        <p:spPr>
          <a:xfrm flipH="1">
            <a:off x="3752850" y="4278313"/>
            <a:ext cx="449263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4" name="Picture 18"/>
          <p:cNvPicPr>
            <a:picLocks noChangeAspect="1" noChangeArrowheads="1"/>
          </p:cNvPicPr>
          <p:nvPr/>
        </p:nvPicPr>
        <p:blipFill>
          <a:blip r:embed="rId2">
            <a:lum bright="-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4424363"/>
            <a:ext cx="395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" name="Image 14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29383" y="4389578"/>
            <a:ext cx="169713" cy="125916"/>
          </a:xfrm>
          <a:prstGeom prst="rect">
            <a:avLst/>
          </a:prstGeom>
        </p:spPr>
      </p:pic>
      <p:pic>
        <p:nvPicPr>
          <p:cNvPr id="146" name="Picture 4" descr="http://www.ville-cergy.fr/uploads/pics/point-aerien-ver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983038"/>
            <a:ext cx="3143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7" name="Connecteur droit 146"/>
          <p:cNvCxnSpPr>
            <a:cxnSpLocks noChangeShapeType="1"/>
            <a:endCxn id="146" idx="0"/>
          </p:cNvCxnSpPr>
          <p:nvPr/>
        </p:nvCxnSpPr>
        <p:spPr bwMode="auto">
          <a:xfrm>
            <a:off x="4014788" y="2478088"/>
            <a:ext cx="638175" cy="1504950"/>
          </a:xfrm>
          <a:prstGeom prst="line">
            <a:avLst/>
          </a:prstGeom>
          <a:noFill/>
          <a:ln w="3175" algn="ctr">
            <a:solidFill>
              <a:srgbClr val="009999"/>
            </a:solidFill>
            <a:prstDash val="dash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3350" name="Groupe 17"/>
          <p:cNvGrpSpPr>
            <a:grpSpLocks/>
          </p:cNvGrpSpPr>
          <p:nvPr/>
        </p:nvGrpSpPr>
        <p:grpSpPr bwMode="auto">
          <a:xfrm>
            <a:off x="3313113" y="1371600"/>
            <a:ext cx="1028700" cy="2746375"/>
            <a:chOff x="3312910" y="1849689"/>
            <a:chExt cx="1028700" cy="2746159"/>
          </a:xfrm>
        </p:grpSpPr>
        <p:pic>
          <p:nvPicPr>
            <p:cNvPr id="53363" name="Imag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0422" y="1849689"/>
              <a:ext cx="513677" cy="2746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312910" y="1900600"/>
              <a:ext cx="1028700" cy="18192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708525" y="2746375"/>
            <a:ext cx="15414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 b="0" i="1">
                <a:solidFill>
                  <a:srgbClr val="009999"/>
                </a:solidFill>
                <a:latin typeface="Tahoma" pitchFamily="34" charset="0"/>
              </a:rPr>
              <a:t>Let free G1 capacity</a:t>
            </a:r>
          </a:p>
        </p:txBody>
      </p:sp>
      <p:sp>
        <p:nvSpPr>
          <p:cNvPr id="150" name="ZoneTexte 149"/>
          <p:cNvSpPr txBox="1"/>
          <p:nvPr/>
        </p:nvSpPr>
        <p:spPr>
          <a:xfrm>
            <a:off x="6910388" y="5092700"/>
            <a:ext cx="11144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200" b="0"/>
            </a:lvl1pPr>
          </a:lstStyle>
          <a:p>
            <a:pPr>
              <a:defRPr/>
            </a:pPr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fr-FR" dirty="0" err="1" smtClean="0">
                <a:solidFill>
                  <a:schemeClr val="accent5">
                    <a:lumMod val="75000"/>
                  </a:schemeClr>
                </a:solidFill>
              </a:rPr>
              <a:t>deep</a:t>
            </a:r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 indoor)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1" name="ZoneTexte 150"/>
          <p:cNvSpPr txBox="1"/>
          <p:nvPr/>
        </p:nvSpPr>
        <p:spPr>
          <a:xfrm>
            <a:off x="2747963" y="5092700"/>
            <a:ext cx="8318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200" b="0"/>
            </a:lvl1pPr>
          </a:lstStyle>
          <a:p>
            <a:pPr>
              <a:defRPr/>
            </a:pPr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fr-FR" dirty="0" err="1" smtClean="0">
                <a:solidFill>
                  <a:schemeClr val="accent5">
                    <a:lumMod val="75000"/>
                  </a:schemeClr>
                </a:solidFill>
              </a:rPr>
              <a:t>outdoor</a:t>
            </a:r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2" name="ZoneTexte 151"/>
          <p:cNvSpPr txBox="1"/>
          <p:nvPr/>
        </p:nvSpPr>
        <p:spPr>
          <a:xfrm>
            <a:off x="4727575" y="5094288"/>
            <a:ext cx="833438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200" b="0"/>
            </a:lvl1pPr>
          </a:lstStyle>
          <a:p>
            <a:pPr>
              <a:defRPr/>
            </a:pPr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fr-FR" dirty="0" err="1" smtClean="0">
                <a:solidFill>
                  <a:schemeClr val="accent5">
                    <a:lumMod val="75000"/>
                  </a:schemeClr>
                </a:solidFill>
              </a:rPr>
              <a:t>outdoor</a:t>
            </a:r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3" name="ZoneTexte 152"/>
          <p:cNvSpPr txBox="1"/>
          <p:nvPr/>
        </p:nvSpPr>
        <p:spPr>
          <a:xfrm>
            <a:off x="6015038" y="5092700"/>
            <a:ext cx="7334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200" b="0"/>
            </a:lvl1pPr>
          </a:lstStyle>
          <a:p>
            <a:pPr>
              <a:defRPr/>
            </a:pPr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(indoor)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4" name="ZoneTexte 153"/>
          <p:cNvSpPr txBox="1"/>
          <p:nvPr/>
        </p:nvSpPr>
        <p:spPr>
          <a:xfrm>
            <a:off x="8088313" y="5092700"/>
            <a:ext cx="833437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200" b="0"/>
            </a:lvl1pPr>
          </a:lstStyle>
          <a:p>
            <a:pPr>
              <a:defRPr/>
            </a:pPr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fr-FR" dirty="0" err="1" smtClean="0">
                <a:solidFill>
                  <a:schemeClr val="accent5">
                    <a:lumMod val="75000"/>
                  </a:schemeClr>
                </a:solidFill>
              </a:rPr>
              <a:t>outdoor</a:t>
            </a:r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5" name="ZoneTexte 154"/>
          <p:cNvSpPr txBox="1"/>
          <p:nvPr/>
        </p:nvSpPr>
        <p:spPr>
          <a:xfrm>
            <a:off x="-15875" y="5092700"/>
            <a:ext cx="11144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200" b="0"/>
            </a:lvl1pPr>
          </a:lstStyle>
          <a:p>
            <a:pPr>
              <a:defRPr/>
            </a:pPr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fr-FR" dirty="0" err="1" smtClean="0">
                <a:solidFill>
                  <a:schemeClr val="accent5">
                    <a:lumMod val="75000"/>
                  </a:schemeClr>
                </a:solidFill>
              </a:rPr>
              <a:t>deep</a:t>
            </a:r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 indoor)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6" name="ZoneTexte 155"/>
          <p:cNvSpPr txBox="1"/>
          <p:nvPr/>
        </p:nvSpPr>
        <p:spPr>
          <a:xfrm>
            <a:off x="1333500" y="5092700"/>
            <a:ext cx="1114425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>
              <a:defRPr sz="1200" b="0"/>
            </a:lvl1pPr>
          </a:lstStyle>
          <a:p>
            <a:pPr>
              <a:defRPr/>
            </a:pPr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(indoor)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7" name="Rectangle 156"/>
          <p:cNvSpPr>
            <a:spLocks noChangeArrowheads="1"/>
          </p:cNvSpPr>
          <p:nvPr/>
        </p:nvSpPr>
        <p:spPr bwMode="auto">
          <a:xfrm>
            <a:off x="2762250" y="4764088"/>
            <a:ext cx="3570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 i="1">
                <a:solidFill>
                  <a:srgbClr val="009999"/>
                </a:solidFill>
                <a:latin typeface="Tahoma" pitchFamily="34" charset="0"/>
              </a:rPr>
              <a:t>More capacity : New end-points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 i="1">
                <a:solidFill>
                  <a:srgbClr val="009999"/>
                </a:solidFill>
                <a:latin typeface="Tahoma" pitchFamily="34" charset="0"/>
              </a:rPr>
              <a:t>available on G1</a:t>
            </a:r>
          </a:p>
        </p:txBody>
      </p:sp>
      <p:sp>
        <p:nvSpPr>
          <p:cNvPr id="5336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 sz="2000" smtClean="0">
                <a:latin typeface="Arial" pitchFamily="34" charset="0"/>
              </a:rPr>
              <a:t>Network Capacity Optimization</a:t>
            </a:r>
          </a:p>
        </p:txBody>
      </p:sp>
      <p:pic>
        <p:nvPicPr>
          <p:cNvPr id="53361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3465513"/>
            <a:ext cx="6318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" name="Image 254"/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6116486" y="6196806"/>
            <a:ext cx="441627" cy="44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394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/>
      <p:bldP spid="175" grpId="0"/>
      <p:bldP spid="237" grpId="0"/>
      <p:bldP spid="43" grpId="0"/>
      <p:bldP spid="247" grpId="0" animBg="1"/>
      <p:bldP spid="21" grpId="0"/>
      <p:bldP spid="15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itchFamily="34" charset="0"/>
              </a:rPr>
              <a:t>Current LoRaWAN Spec for North Amer.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>
                <a:latin typeface="Arial" pitchFamily="34" charset="0"/>
              </a:rPr>
              <a:t>Currently fixed channel plan with</a:t>
            </a:r>
          </a:p>
          <a:p>
            <a:pPr lvl="1"/>
            <a:r>
              <a:rPr lang="en-US" altLang="en-US" smtClean="0">
                <a:latin typeface="Arial" pitchFamily="34" charset="0"/>
              </a:rPr>
              <a:t>64 channels at 125 KHz uplink</a:t>
            </a:r>
          </a:p>
          <a:p>
            <a:pPr lvl="1"/>
            <a:r>
              <a:rPr lang="en-US" altLang="en-US" smtClean="0">
                <a:latin typeface="Arial" pitchFamily="34" charset="0"/>
              </a:rPr>
              <a:t>8 channels at 500 KHz uplink</a:t>
            </a:r>
          </a:p>
          <a:p>
            <a:pPr lvl="1"/>
            <a:r>
              <a:rPr lang="en-US" altLang="en-US" smtClean="0">
                <a:latin typeface="Arial" pitchFamily="34" charset="0"/>
              </a:rPr>
              <a:t>8 channels at 500 KHz downlink</a:t>
            </a:r>
          </a:p>
          <a:p>
            <a:r>
              <a:rPr lang="en-US" altLang="en-US" smtClean="0">
                <a:latin typeface="Arial" pitchFamily="34" charset="0"/>
              </a:rPr>
              <a:t>Data rates for 125 KHz channels are SF7 to SF10</a:t>
            </a:r>
          </a:p>
          <a:p>
            <a:r>
              <a:rPr lang="en-US" altLang="en-US" smtClean="0">
                <a:latin typeface="Arial" pitchFamily="34" charset="0"/>
              </a:rPr>
              <a:t>Maximum conducted power for uplink is 1W</a:t>
            </a: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3505200"/>
            <a:ext cx="822166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A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414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Arial" pitchFamily="34" charset="0"/>
              </a:rPr>
              <a:t>IoT Segments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542925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604" name="Group 3"/>
          <p:cNvGrpSpPr>
            <a:grpSpLocks/>
          </p:cNvGrpSpPr>
          <p:nvPr/>
        </p:nvGrpSpPr>
        <p:grpSpPr bwMode="auto">
          <a:xfrm>
            <a:off x="4267200" y="3067050"/>
            <a:ext cx="4876800" cy="3584575"/>
            <a:chOff x="352425" y="1524000"/>
            <a:chExt cx="8264525" cy="4062791"/>
          </a:xfrm>
        </p:grpSpPr>
        <p:graphicFrame>
          <p:nvGraphicFramePr>
            <p:cNvPr id="25605" name="Object 1"/>
            <p:cNvGraphicFramePr>
              <a:graphicFrameLocks noChangeAspect="1"/>
            </p:cNvGraphicFramePr>
            <p:nvPr/>
          </p:nvGraphicFramePr>
          <p:xfrm>
            <a:off x="352425" y="1905000"/>
            <a:ext cx="8264525" cy="3446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22" name="Chart" r:id="rId4" imgW="5629347" imgH="2343023" progId="MSGraph.Chart.8">
                    <p:embed followColorScheme="full"/>
                  </p:oleObj>
                </mc:Choice>
                <mc:Fallback>
                  <p:oleObj name="Chart" r:id="rId4" imgW="5629347" imgH="2343023" progId="MSGraph.Chart.8">
                    <p:embed followColorScheme="full"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2425" y="1905000"/>
                          <a:ext cx="8264525" cy="34464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06" name="TextBox 8"/>
            <p:cNvSpPr txBox="1">
              <a:spLocks noChangeArrowheads="1"/>
            </p:cNvSpPr>
            <p:nvPr/>
          </p:nvSpPr>
          <p:spPr bwMode="auto">
            <a:xfrm>
              <a:off x="3278190" y="5237945"/>
              <a:ext cx="5132387" cy="34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q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Calibri" pitchFamily="34" charset="0"/>
                </a:rPr>
                <a:t>Connected Devices by 2020 (billions)</a:t>
              </a: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5843277" y="3217130"/>
              <a:ext cx="2566522" cy="122171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88900" dir="24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white"/>
                  </a:solidFill>
                </a:rPr>
                <a:t>* 50B </a:t>
              </a:r>
              <a:r>
                <a:rPr lang="en-US" sz="1100" dirty="0">
                  <a:solidFill>
                    <a:prstClr val="white"/>
                  </a:solidFill>
                </a:rPr>
                <a:t>Connected Devices in 2020</a:t>
              </a:r>
            </a:p>
          </p:txBody>
        </p:sp>
        <p:sp>
          <p:nvSpPr>
            <p:cNvPr id="25608" name="TextBox 19"/>
            <p:cNvSpPr txBox="1">
              <a:spLocks noChangeArrowheads="1"/>
            </p:cNvSpPr>
            <p:nvPr/>
          </p:nvSpPr>
          <p:spPr bwMode="auto">
            <a:xfrm>
              <a:off x="3587154" y="4741863"/>
              <a:ext cx="381001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q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0">
                  <a:solidFill>
                    <a:srgbClr val="948A54"/>
                  </a:solidFill>
                  <a:latin typeface="Calibri" pitchFamily="34" charset="0"/>
                </a:rPr>
                <a:t>*</a:t>
              </a:r>
            </a:p>
          </p:txBody>
        </p:sp>
        <p:sp>
          <p:nvSpPr>
            <p:cNvPr id="25609" name="TextBox 10"/>
            <p:cNvSpPr txBox="1">
              <a:spLocks noChangeArrowheads="1"/>
            </p:cNvSpPr>
            <p:nvPr/>
          </p:nvSpPr>
          <p:spPr bwMode="auto">
            <a:xfrm>
              <a:off x="2514599" y="1524000"/>
              <a:ext cx="5714999" cy="407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q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cs typeface="Arial" pitchFamily="34" charset="0"/>
                </a:rPr>
                <a:t>IoT Projected Volumes</a:t>
              </a: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6"/>
          <a:stretch>
            <a:fillRect/>
          </a:stretch>
        </p:blipFill>
        <p:spPr bwMode="auto">
          <a:xfrm>
            <a:off x="0" y="3733800"/>
            <a:ext cx="9144000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Rectangle 18"/>
          <p:cNvSpPr>
            <a:spLocks noChangeArrowheads="1"/>
          </p:cNvSpPr>
          <p:nvPr/>
        </p:nvSpPr>
        <p:spPr bwMode="auto">
          <a:xfrm>
            <a:off x="457200" y="1227138"/>
            <a:ext cx="694848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Tahoma" pitchFamily="34" charset="0"/>
              <a:cs typeface="Arial" pitchFamily="34" charset="0"/>
            </a:endParaRPr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6477000" cy="715963"/>
          </a:xfrm>
        </p:spPr>
        <p:txBody>
          <a:bodyPr/>
          <a:lstStyle/>
          <a:p>
            <a:r>
              <a:rPr lang="en-US" altLang="en-US" sz="3200" smtClean="0">
                <a:latin typeface="Arial" pitchFamily="34" charset="0"/>
              </a:rPr>
              <a:t>Wrap Up and Next Steps</a:t>
            </a:r>
          </a:p>
        </p:txBody>
      </p:sp>
      <p:sp>
        <p:nvSpPr>
          <p:cNvPr id="5125" name="Content Placeholder 1"/>
          <p:cNvSpPr>
            <a:spLocks noGrp="1"/>
          </p:cNvSpPr>
          <p:nvPr>
            <p:ph idx="1"/>
          </p:nvPr>
        </p:nvSpPr>
        <p:spPr>
          <a:xfrm>
            <a:off x="76200" y="1227138"/>
            <a:ext cx="9043988" cy="433705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dirty="0" err="1" smtClean="0">
                <a:solidFill>
                  <a:srgbClr val="FFC000"/>
                </a:solidFill>
                <a:latin typeface="Arial" pitchFamily="34" charset="0"/>
              </a:rPr>
              <a:t>LoRa</a:t>
            </a:r>
            <a:r>
              <a:rPr lang="en-US" sz="1400" baseline="60000" dirty="0" err="1" smtClean="0">
                <a:solidFill>
                  <a:srgbClr val="FFC000"/>
                </a:solidFill>
                <a:latin typeface="Arial" pitchFamily="34" charset="0"/>
              </a:rPr>
              <a:t>TM</a:t>
            </a:r>
            <a:r>
              <a:rPr lang="en-US" dirty="0" smtClean="0">
                <a:solidFill>
                  <a:srgbClr val="FFC000"/>
                </a:solidFill>
                <a:latin typeface="Arial" pitchFamily="34" charset="0"/>
              </a:rPr>
              <a:t>  enables the Internet of Things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1400" baseline="60000" dirty="0" smtClean="0">
              <a:solidFill>
                <a:srgbClr val="FFC000"/>
              </a:solidFill>
              <a:latin typeface="Arial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b="0" dirty="0" smtClean="0"/>
              <a:t>Disruptive technology </a:t>
            </a:r>
            <a:r>
              <a:rPr lang="en-US" b="0" dirty="0"/>
              <a:t>for </a:t>
            </a:r>
            <a:r>
              <a:rPr lang="en-US" b="0" dirty="0" err="1" smtClean="0"/>
              <a:t>IoT</a:t>
            </a:r>
            <a:r>
              <a:rPr lang="en-US" b="0" dirty="0" smtClean="0"/>
              <a:t> and </a:t>
            </a:r>
            <a:r>
              <a:rPr lang="en-US" b="0" dirty="0"/>
              <a:t>tracking of assets</a:t>
            </a:r>
          </a:p>
          <a:p>
            <a:pPr>
              <a:spcBef>
                <a:spcPts val="600"/>
              </a:spcBef>
              <a:defRPr/>
            </a:pPr>
            <a:r>
              <a:rPr lang="en-US" b="0" dirty="0" smtClean="0"/>
              <a:t>Provides outdoor and deep </a:t>
            </a:r>
            <a:r>
              <a:rPr lang="en-US" b="0" dirty="0"/>
              <a:t>indoor connectivity</a:t>
            </a:r>
          </a:p>
          <a:p>
            <a:pPr>
              <a:spcBef>
                <a:spcPts val="600"/>
              </a:spcBef>
              <a:defRPr/>
            </a:pPr>
            <a:r>
              <a:rPr lang="en-US" b="0" dirty="0"/>
              <a:t>V</a:t>
            </a:r>
            <a:r>
              <a:rPr lang="en-US" b="0" dirty="0" smtClean="0"/>
              <a:t>ery </a:t>
            </a:r>
            <a:r>
              <a:rPr lang="en-US" b="0" dirty="0"/>
              <a:t>low </a:t>
            </a:r>
            <a:r>
              <a:rPr lang="en-US" b="0" dirty="0" smtClean="0"/>
              <a:t>cost </a:t>
            </a:r>
            <a:r>
              <a:rPr lang="en-US" b="0" dirty="0"/>
              <a:t>of </a:t>
            </a:r>
            <a:r>
              <a:rPr lang="en-US" b="0" dirty="0" smtClean="0"/>
              <a:t>ownership with private or nationwide network deployments</a:t>
            </a:r>
          </a:p>
          <a:p>
            <a:pPr>
              <a:spcBef>
                <a:spcPts val="600"/>
              </a:spcBef>
              <a:defRPr/>
            </a:pPr>
            <a:r>
              <a:rPr lang="en-US" b="0" dirty="0" smtClean="0"/>
              <a:t>Scalable architecture makes it future </a:t>
            </a:r>
            <a:r>
              <a:rPr lang="en-US" b="0" dirty="0"/>
              <a:t>proof </a:t>
            </a:r>
            <a:r>
              <a:rPr lang="en-US" b="0" dirty="0" smtClean="0"/>
              <a:t>for capacity and interference</a:t>
            </a:r>
            <a:endParaRPr lang="en-US" b="0" dirty="0"/>
          </a:p>
          <a:p>
            <a:pPr>
              <a:spcBef>
                <a:spcPts val="600"/>
              </a:spcBef>
              <a:defRPr/>
            </a:pPr>
            <a:r>
              <a:rPr lang="en-US" b="0" dirty="0"/>
              <a:t>S</a:t>
            </a:r>
            <a:r>
              <a:rPr lang="en-US" b="0" dirty="0" smtClean="0"/>
              <a:t>trong </a:t>
            </a:r>
            <a:r>
              <a:rPr lang="en-US" b="0" dirty="0"/>
              <a:t>ecosystem of </a:t>
            </a:r>
            <a:r>
              <a:rPr lang="en-US" b="0" dirty="0" smtClean="0"/>
              <a:t>partners and applications</a:t>
            </a:r>
            <a:endParaRPr lang="en-US" b="0" dirty="0"/>
          </a:p>
        </p:txBody>
      </p:sp>
      <p:sp>
        <p:nvSpPr>
          <p:cNvPr id="3" name="Date Placeholder 5"/>
          <p:cNvSpPr>
            <a:spLocks noGrp="1"/>
          </p:cNvSpPr>
          <p:nvPr>
            <p:ph type="dt" sz="quarter" idx="4294967295"/>
          </p:nvPr>
        </p:nvSpPr>
        <p:spPr>
          <a:xfrm>
            <a:off x="457200" y="6629400"/>
            <a:ext cx="2133600" cy="219075"/>
          </a:xfrm>
          <a:prstGeom prst="rect">
            <a:avLst/>
          </a:prstGeom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>
              <a:defRPr/>
            </a:pPr>
            <a:fld id="{56B96F95-29D2-489A-9B64-BA6532E56B31}" type="datetime1">
              <a:rPr lang="en-US" sz="800" smtClean="0">
                <a:solidFill>
                  <a:schemeClr val="bg1"/>
                </a:solidFill>
                <a:latin typeface="+mn-lt"/>
              </a:rPr>
              <a:pPr algn="ctr">
                <a:defRPr/>
              </a:pPr>
              <a:t>7/23/2015</a:t>
            </a:fld>
            <a:endParaRPr lang="en-US" sz="800" smtClean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36"/>
          <p:cNvSpPr txBox="1">
            <a:spLocks noChangeArrowheads="1"/>
          </p:cNvSpPr>
          <p:nvPr/>
        </p:nvSpPr>
        <p:spPr bwMode="auto">
          <a:xfrm>
            <a:off x="179388" y="228600"/>
            <a:ext cx="8736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000000"/>
                </a:solidFill>
                <a:cs typeface="Arial" pitchFamily="34" charset="0"/>
              </a:rPr>
              <a:t>IoT Segment Trade-offs</a:t>
            </a:r>
          </a:p>
        </p:txBody>
      </p:sp>
      <p:grpSp>
        <p:nvGrpSpPr>
          <p:cNvPr id="27651" name="Group 4"/>
          <p:cNvGrpSpPr>
            <a:grpSpLocks/>
          </p:cNvGrpSpPr>
          <p:nvPr/>
        </p:nvGrpSpPr>
        <p:grpSpPr bwMode="auto">
          <a:xfrm>
            <a:off x="217488" y="1084263"/>
            <a:ext cx="8707437" cy="5448300"/>
            <a:chOff x="217709" y="1084076"/>
            <a:chExt cx="8707850" cy="5448657"/>
          </a:xfrm>
        </p:grpSpPr>
        <p:sp>
          <p:nvSpPr>
            <p:cNvPr id="3" name="Rectangle 2"/>
            <p:cNvSpPr/>
            <p:nvPr/>
          </p:nvSpPr>
          <p:spPr bwMode="auto">
            <a:xfrm>
              <a:off x="227234" y="2258903"/>
              <a:ext cx="2716341" cy="412618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  <a:alpha val="11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latin typeface="Tahoma" pitchFamily="22" charset="0"/>
                <a:ea typeface="Arial" pitchFamily="22" charset="0"/>
                <a:cs typeface="Arial" pitchFamily="22" charset="0"/>
              </a:endParaRPr>
            </a:p>
          </p:txBody>
        </p:sp>
        <p:sp>
          <p:nvSpPr>
            <p:cNvPr id="27653" name="Rectangle 34"/>
            <p:cNvSpPr>
              <a:spLocks noChangeArrowheads="1"/>
            </p:cNvSpPr>
            <p:nvPr/>
          </p:nvSpPr>
          <p:spPr bwMode="auto">
            <a:xfrm>
              <a:off x="3211753" y="2258701"/>
              <a:ext cx="2716212" cy="4125773"/>
            </a:xfrm>
            <a:prstGeom prst="rect">
              <a:avLst/>
            </a:prstGeom>
            <a:gradFill rotWithShape="0">
              <a:gsLst>
                <a:gs pos="0">
                  <a:srgbClr val="E56D09">
                    <a:alpha val="10999"/>
                  </a:srgbClr>
                </a:gs>
                <a:gs pos="100000">
                  <a:schemeClr val="bg1"/>
                </a:gs>
              </a:gsLst>
              <a:lin ang="54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q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27654" name="Rectangle 36"/>
            <p:cNvSpPr>
              <a:spLocks noChangeArrowheads="1"/>
            </p:cNvSpPr>
            <p:nvPr/>
          </p:nvSpPr>
          <p:spPr bwMode="auto">
            <a:xfrm>
              <a:off x="6229791" y="2258701"/>
              <a:ext cx="2693547" cy="4125773"/>
            </a:xfrm>
            <a:prstGeom prst="rect">
              <a:avLst/>
            </a:prstGeom>
            <a:gradFill rotWithShape="0">
              <a:gsLst>
                <a:gs pos="0">
                  <a:srgbClr val="666666">
                    <a:alpha val="10999"/>
                  </a:srgbClr>
                </a:gs>
                <a:gs pos="100000">
                  <a:schemeClr val="bg1"/>
                </a:gs>
              </a:gsLst>
              <a:lin ang="54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q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>
                <a:latin typeface="Tahoma" pitchFamily="34" charset="0"/>
                <a:cs typeface="Arial" pitchFamily="34" charset="0"/>
              </a:endParaRP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1065002" y="2388342"/>
              <a:ext cx="902183" cy="46342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398667" y="2989669"/>
              <a:ext cx="744520" cy="4214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929942" y="2961932"/>
              <a:ext cx="881799" cy="44921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1" name="Picture 20" descr="http://upload.wikimedia.org/wikipedia/commons/thumb/5/5d/GSMLogo.svg/220px-GSMLogo.svg.png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6373180" y="2920975"/>
              <a:ext cx="808141" cy="4901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8132164" y="2920975"/>
              <a:ext cx="637021" cy="4468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" name="Picture 22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7019966" y="2411862"/>
              <a:ext cx="1135863" cy="39263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" name="Rounded Rectangle 1"/>
            <p:cNvSpPr/>
            <p:nvPr/>
          </p:nvSpPr>
          <p:spPr bwMode="auto">
            <a:xfrm>
              <a:off x="227234" y="1681015"/>
              <a:ext cx="2716341" cy="61281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prstClr val="white"/>
                  </a:solidFill>
                  <a:latin typeface="Tahoma" pitchFamily="22" charset="0"/>
                  <a:ea typeface="Arial" pitchFamily="22" charset="0"/>
                  <a:cs typeface="Arial" pitchFamily="22" charset="0"/>
                </a:rPr>
                <a:t>Short Range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prstClr val="white"/>
                  </a:solidFill>
                  <a:latin typeface="Tahoma" pitchFamily="22" charset="0"/>
                  <a:ea typeface="Arial" pitchFamily="22" charset="0"/>
                  <a:cs typeface="Arial" pitchFamily="22" charset="0"/>
                </a:rPr>
                <a:t>Communicating Devices</a:t>
              </a:r>
            </a:p>
          </p:txBody>
        </p:sp>
        <p:sp>
          <p:nvSpPr>
            <p:cNvPr id="27662" name="Rounded Rectangle 30"/>
            <p:cNvSpPr>
              <a:spLocks noChangeArrowheads="1"/>
            </p:cNvSpPr>
            <p:nvPr/>
          </p:nvSpPr>
          <p:spPr bwMode="auto">
            <a:xfrm>
              <a:off x="3201703" y="1676400"/>
              <a:ext cx="2714983" cy="612934"/>
            </a:xfrm>
            <a:prstGeom prst="roundRect">
              <a:avLst>
                <a:gd name="adj" fmla="val 16667"/>
              </a:avLst>
            </a:prstGeom>
            <a:solidFill>
              <a:srgbClr val="E56D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q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FFFFFF"/>
                  </a:solidFill>
                  <a:latin typeface="Tahoma" pitchFamily="34" charset="0"/>
                  <a:cs typeface="Arial" pitchFamily="34" charset="0"/>
                </a:rPr>
                <a:t>Long Range w/ Battery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ahoma" pitchFamily="34" charset="0"/>
                  <a:cs typeface="Arial" pitchFamily="34" charset="0"/>
                </a:rPr>
                <a:t>Internet of Objects</a:t>
              </a:r>
            </a:p>
          </p:txBody>
        </p:sp>
        <p:sp>
          <p:nvSpPr>
            <p:cNvPr id="27663" name="Rounded Rectangle 31"/>
            <p:cNvSpPr>
              <a:spLocks noChangeArrowheads="1"/>
            </p:cNvSpPr>
            <p:nvPr/>
          </p:nvSpPr>
          <p:spPr bwMode="auto">
            <a:xfrm>
              <a:off x="6208713" y="1681684"/>
              <a:ext cx="2714625" cy="612934"/>
            </a:xfrm>
            <a:prstGeom prst="roundRect">
              <a:avLst>
                <a:gd name="adj" fmla="val 16667"/>
              </a:avLst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q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FFFFFF"/>
                  </a:solidFill>
                  <a:latin typeface="Tahoma" pitchFamily="34" charset="0"/>
                  <a:cs typeface="Arial" pitchFamily="34" charset="0"/>
                </a:rPr>
                <a:t>Long Range w/Power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Tahoma" pitchFamily="34" charset="0"/>
                  <a:cs typeface="Arial" pitchFamily="34" charset="0"/>
                </a:rPr>
                <a:t>Traditional M2M</a:t>
              </a:r>
            </a:p>
          </p:txBody>
        </p:sp>
        <p:pic>
          <p:nvPicPr>
            <p:cNvPr id="27664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7506" y="2593874"/>
              <a:ext cx="1851902" cy="1020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0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8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A0000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820739" y="3720274"/>
              <a:ext cx="1412567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  <a:ea typeface="MS PGothic" pitchFamily="34" charset="-128"/>
                </a:rPr>
                <a:t>35% SOM</a:t>
              </a: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3880831" y="3679923"/>
              <a:ext cx="1412567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  <a:ea typeface="MS PGothic" pitchFamily="34" charset="-128"/>
                </a:rPr>
                <a:t>55% SOM</a:t>
              </a: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6989644" y="3645651"/>
              <a:ext cx="1412567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  <a:ea typeface="MS PGothic" pitchFamily="34" charset="-128"/>
                </a:rPr>
                <a:t>10% SOM</a:t>
              </a:r>
            </a:p>
          </p:txBody>
        </p:sp>
        <p:sp>
          <p:nvSpPr>
            <p:cNvPr id="27668" name="TextBox 5"/>
            <p:cNvSpPr txBox="1">
              <a:spLocks noChangeArrowheads="1"/>
            </p:cNvSpPr>
            <p:nvPr/>
          </p:nvSpPr>
          <p:spPr bwMode="auto">
            <a:xfrm>
              <a:off x="217709" y="4255136"/>
              <a:ext cx="2716539" cy="2277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 eaLnBrk="0" hangingPunct="0">
                <a:spcBef>
                  <a:spcPct val="20000"/>
                </a:spcBef>
                <a:buFont typeface="Wingdings" pitchFamily="2" charset="2"/>
                <a:buChar char="q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914400" indent="-45720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Wingdings" pitchFamily="2" charset="2"/>
                <a:buChar char="ü"/>
              </a:pPr>
              <a:r>
                <a:rPr lang="en-US" altLang="en-US" sz="1800">
                  <a:solidFill>
                    <a:srgbClr val="000000"/>
                  </a:solidFill>
                  <a:latin typeface="Tahoma" pitchFamily="34" charset="0"/>
                </a:rPr>
                <a:t>Well established standards</a:t>
              </a:r>
            </a:p>
            <a:p>
              <a:pPr eaLnBrk="1" hangingPunct="1">
                <a:spcBef>
                  <a:spcPct val="0"/>
                </a:spcBef>
                <a:buFont typeface="Wingdings" pitchFamily="2" charset="2"/>
                <a:buChar char="ü"/>
              </a:pPr>
              <a:r>
                <a:rPr lang="en-US" altLang="en-US" sz="1800">
                  <a:solidFill>
                    <a:srgbClr val="000000"/>
                  </a:solidFill>
                  <a:latin typeface="Tahoma" pitchFamily="34" charset="0"/>
                </a:rPr>
                <a:t>Good for: </a:t>
              </a:r>
            </a:p>
            <a:p>
              <a:pPr lvl="1" eaLnBrk="1" hangingPunct="1"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en-US" altLang="en-US" sz="1400">
                  <a:solidFill>
                    <a:srgbClr val="000000"/>
                  </a:solidFill>
                  <a:latin typeface="Tahoma" pitchFamily="34" charset="0"/>
                </a:rPr>
                <a:t>Mobile devices</a:t>
              </a:r>
            </a:p>
            <a:p>
              <a:pPr lvl="1" eaLnBrk="1" hangingPunct="1"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en-US" altLang="en-US" sz="1400">
                  <a:solidFill>
                    <a:srgbClr val="000000"/>
                  </a:solidFill>
                  <a:latin typeface="Tahoma" pitchFamily="34" charset="0"/>
                </a:rPr>
                <a:t>In-home</a:t>
              </a:r>
            </a:p>
            <a:p>
              <a:pPr lvl="1" eaLnBrk="1" hangingPunct="1"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en-US" altLang="en-US" sz="1400">
                  <a:solidFill>
                    <a:srgbClr val="000000"/>
                  </a:solidFill>
                  <a:latin typeface="Tahoma" pitchFamily="34" charset="0"/>
                </a:rPr>
                <a:t>Short range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en-US" sz="1800">
                  <a:solidFill>
                    <a:srgbClr val="000000"/>
                  </a:solidFill>
                  <a:latin typeface="Tahoma" pitchFamily="34" charset="0"/>
                </a:rPr>
                <a:t>Not good:</a:t>
              </a:r>
            </a:p>
            <a:p>
              <a:pPr lvl="1" eaLnBrk="1" hangingPunct="1"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en-US" altLang="en-US" sz="1400">
                  <a:solidFill>
                    <a:srgbClr val="000000"/>
                  </a:solidFill>
                  <a:latin typeface="Tahoma" pitchFamily="34" charset="0"/>
                </a:rPr>
                <a:t>Battery life</a:t>
              </a:r>
            </a:p>
            <a:p>
              <a:pPr lvl="1" eaLnBrk="1" hangingPunct="1"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en-US" altLang="en-US" sz="1400">
                  <a:solidFill>
                    <a:srgbClr val="000000"/>
                  </a:solidFill>
                  <a:latin typeface="Tahoma" pitchFamily="34" charset="0"/>
                </a:rPr>
                <a:t>Long range</a:t>
              </a:r>
            </a:p>
          </p:txBody>
        </p:sp>
        <p:sp>
          <p:nvSpPr>
            <p:cNvPr id="27669" name="TextBox 41"/>
            <p:cNvSpPr txBox="1">
              <a:spLocks noChangeArrowheads="1"/>
            </p:cNvSpPr>
            <p:nvPr/>
          </p:nvSpPr>
          <p:spPr bwMode="auto">
            <a:xfrm>
              <a:off x="6210576" y="4255136"/>
              <a:ext cx="2714983" cy="2277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 eaLnBrk="0" hangingPunct="0">
                <a:spcBef>
                  <a:spcPct val="20000"/>
                </a:spcBef>
                <a:buFont typeface="Wingdings" pitchFamily="2" charset="2"/>
                <a:buChar char="q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914400" indent="-45720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Wingdings" pitchFamily="2" charset="2"/>
                <a:buChar char="ü"/>
              </a:pPr>
              <a:r>
                <a:rPr lang="en-US" altLang="en-US" sz="1800">
                  <a:solidFill>
                    <a:srgbClr val="000000"/>
                  </a:solidFill>
                  <a:latin typeface="Tahoma" pitchFamily="34" charset="0"/>
                </a:rPr>
                <a:t>Well established standards</a:t>
              </a:r>
            </a:p>
            <a:p>
              <a:pPr eaLnBrk="1" hangingPunct="1">
                <a:spcBef>
                  <a:spcPct val="0"/>
                </a:spcBef>
                <a:buFont typeface="Wingdings" pitchFamily="2" charset="2"/>
                <a:buChar char="ü"/>
              </a:pPr>
              <a:r>
                <a:rPr lang="en-US" altLang="en-US" sz="1800">
                  <a:solidFill>
                    <a:srgbClr val="000000"/>
                  </a:solidFill>
                  <a:latin typeface="Tahoma" pitchFamily="34" charset="0"/>
                </a:rPr>
                <a:t>Good for: </a:t>
              </a:r>
            </a:p>
            <a:p>
              <a:pPr lvl="1" eaLnBrk="1" hangingPunct="1"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en-US" altLang="en-US" sz="1400">
                  <a:solidFill>
                    <a:srgbClr val="000000"/>
                  </a:solidFill>
                  <a:latin typeface="Tahoma" pitchFamily="34" charset="0"/>
                </a:rPr>
                <a:t>Long range</a:t>
              </a:r>
            </a:p>
            <a:p>
              <a:pPr lvl="1" eaLnBrk="1" hangingPunct="1"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en-US" altLang="en-US" sz="1400">
                  <a:solidFill>
                    <a:srgbClr val="000000"/>
                  </a:solidFill>
                  <a:latin typeface="Tahoma" pitchFamily="34" charset="0"/>
                </a:rPr>
                <a:t>High data-rate</a:t>
              </a:r>
            </a:p>
            <a:p>
              <a:pPr lvl="1" eaLnBrk="1" hangingPunct="1"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en-US" altLang="en-US" sz="1400">
                  <a:solidFill>
                    <a:srgbClr val="000000"/>
                  </a:solidFill>
                  <a:latin typeface="Tahoma" pitchFamily="34" charset="0"/>
                </a:rPr>
                <a:t>Coverage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en-US" sz="1800">
                  <a:solidFill>
                    <a:srgbClr val="000000"/>
                  </a:solidFill>
                  <a:latin typeface="Tahoma" pitchFamily="34" charset="0"/>
                </a:rPr>
                <a:t>Not good:</a:t>
              </a:r>
            </a:p>
            <a:p>
              <a:pPr lvl="1" eaLnBrk="1" hangingPunct="1"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en-US" altLang="en-US" sz="1400">
                  <a:solidFill>
                    <a:srgbClr val="000000"/>
                  </a:solidFill>
                  <a:latin typeface="Tahoma" pitchFamily="34" charset="0"/>
                </a:rPr>
                <a:t>Battery life</a:t>
              </a:r>
            </a:p>
            <a:p>
              <a:pPr lvl="1" eaLnBrk="1" hangingPunct="1"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en-US" altLang="en-US" sz="1400">
                  <a:solidFill>
                    <a:srgbClr val="000000"/>
                  </a:solidFill>
                  <a:latin typeface="Tahoma" pitchFamily="34" charset="0"/>
                </a:rPr>
                <a:t>Cost</a:t>
              </a:r>
            </a:p>
          </p:txBody>
        </p:sp>
        <p:sp>
          <p:nvSpPr>
            <p:cNvPr id="27670" name="TextBox 42"/>
            <p:cNvSpPr txBox="1">
              <a:spLocks noChangeArrowheads="1"/>
            </p:cNvSpPr>
            <p:nvPr/>
          </p:nvSpPr>
          <p:spPr bwMode="auto">
            <a:xfrm>
              <a:off x="3229693" y="4255136"/>
              <a:ext cx="2714983" cy="227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 eaLnBrk="0" hangingPunct="0">
                <a:spcBef>
                  <a:spcPct val="20000"/>
                </a:spcBef>
                <a:buFont typeface="Wingdings" pitchFamily="2" charset="2"/>
                <a:buChar char="q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914400" indent="-45720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Wingdings" pitchFamily="2" charset="2"/>
                <a:buChar char="ü"/>
              </a:pPr>
              <a:r>
                <a:rPr lang="en-US" altLang="en-US" sz="1800">
                  <a:solidFill>
                    <a:srgbClr val="000000"/>
                  </a:solidFill>
                  <a:latin typeface="Tahoma" pitchFamily="34" charset="0"/>
                </a:rPr>
                <a:t>Emerging PHY solutions</a:t>
              </a:r>
              <a:endParaRPr lang="en-US" altLang="en-US" sz="1100">
                <a:solidFill>
                  <a:srgbClr val="C00000"/>
                </a:solidFill>
                <a:latin typeface="Tahoma" pitchFamily="34" charset="0"/>
              </a:endParaRPr>
            </a:p>
            <a:p>
              <a:pPr eaLnBrk="1" hangingPunct="1">
                <a:spcBef>
                  <a:spcPct val="0"/>
                </a:spcBef>
                <a:buFont typeface="Wingdings" pitchFamily="2" charset="2"/>
                <a:buChar char="ü"/>
              </a:pPr>
              <a:r>
                <a:rPr lang="en-US" altLang="en-US" sz="1800">
                  <a:solidFill>
                    <a:srgbClr val="000000"/>
                  </a:solidFill>
                  <a:latin typeface="Tahoma" pitchFamily="34" charset="0"/>
                </a:rPr>
                <a:t>Good for: </a:t>
              </a:r>
            </a:p>
            <a:p>
              <a:pPr lvl="1" eaLnBrk="1" hangingPunct="1"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en-US" altLang="en-US" sz="1400">
                  <a:solidFill>
                    <a:srgbClr val="000000"/>
                  </a:solidFill>
                  <a:latin typeface="Tahoma" pitchFamily="34" charset="0"/>
                </a:rPr>
                <a:t>Long range</a:t>
              </a:r>
            </a:p>
            <a:p>
              <a:pPr lvl="1" eaLnBrk="1" hangingPunct="1"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en-US" altLang="en-US" sz="1400">
                  <a:solidFill>
                    <a:srgbClr val="000000"/>
                  </a:solidFill>
                  <a:latin typeface="Tahoma" pitchFamily="34" charset="0"/>
                </a:rPr>
                <a:t>Long battery</a:t>
              </a:r>
            </a:p>
            <a:p>
              <a:pPr lvl="1" eaLnBrk="1" hangingPunct="1"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en-US" altLang="en-US" sz="1400">
                  <a:solidFill>
                    <a:srgbClr val="000000"/>
                  </a:solidFill>
                  <a:latin typeface="Tahoma" pitchFamily="34" charset="0"/>
                </a:rPr>
                <a:t>Low cost</a:t>
              </a:r>
            </a:p>
            <a:p>
              <a:pPr lvl="1" eaLnBrk="1" hangingPunct="1"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en-US" altLang="en-US" sz="1400">
                  <a:solidFill>
                    <a:srgbClr val="000000"/>
                  </a:solidFill>
                  <a:latin typeface="Tahoma" pitchFamily="34" charset="0"/>
                </a:rPr>
                <a:t>Positioning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en-US" sz="1800">
                  <a:solidFill>
                    <a:srgbClr val="000000"/>
                  </a:solidFill>
                  <a:latin typeface="Tahoma" pitchFamily="34" charset="0"/>
                </a:rPr>
                <a:t>Not good:</a:t>
              </a:r>
            </a:p>
            <a:p>
              <a:pPr lvl="1" eaLnBrk="1" hangingPunct="1">
                <a:spcBef>
                  <a:spcPct val="0"/>
                </a:spcBef>
                <a:buFont typeface="Arial" pitchFamily="34" charset="0"/>
                <a:buChar char="•"/>
              </a:pPr>
              <a:r>
                <a:rPr lang="en-US" altLang="en-US" sz="1400">
                  <a:solidFill>
                    <a:srgbClr val="000000"/>
                  </a:solidFill>
                  <a:latin typeface="Tahoma" pitchFamily="34" charset="0"/>
                </a:rPr>
                <a:t>High data-rate</a:t>
              </a:r>
            </a:p>
          </p:txBody>
        </p:sp>
        <p:pic>
          <p:nvPicPr>
            <p:cNvPr id="27671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9796" y="1146578"/>
              <a:ext cx="455763" cy="446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72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7086" y="1084076"/>
              <a:ext cx="457162" cy="444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Oval 26"/>
            <p:cNvSpPr/>
            <p:nvPr/>
          </p:nvSpPr>
          <p:spPr bwMode="auto">
            <a:xfrm>
              <a:off x="6691841" y="1203146"/>
              <a:ext cx="1792372" cy="533435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</a:rPr>
                <a:t>Cellular</a:t>
              </a: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3678623" y="1182507"/>
              <a:ext cx="1790785" cy="533435"/>
            </a:xfrm>
            <a:prstGeom prst="ellipse">
              <a:avLst/>
            </a:prstGeom>
            <a:solidFill>
              <a:srgbClr val="E56D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</a:rPr>
                <a:t>LPWAN</a:t>
              </a: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725733" y="1182507"/>
              <a:ext cx="1717756" cy="53343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</a:rPr>
                <a:t>LAN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Arial" pitchFamily="34" charset="0"/>
              </a:rPr>
              <a:t>IoT: Private vs Public Network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533400" y="1165225"/>
            <a:ext cx="8229600" cy="4525963"/>
          </a:xfrm>
        </p:spPr>
        <p:txBody>
          <a:bodyPr/>
          <a:lstStyle/>
          <a:p>
            <a:r>
              <a:rPr lang="en-US" altLang="en-US" smtClean="0">
                <a:latin typeface="Arial" pitchFamily="34" charset="0"/>
              </a:rPr>
              <a:t>Private network – individually managed networks</a:t>
            </a:r>
          </a:p>
          <a:p>
            <a:pPr lvl="1"/>
            <a:r>
              <a:rPr lang="en-US" altLang="en-US" smtClean="0">
                <a:latin typeface="Arial" pitchFamily="34" charset="0"/>
              </a:rPr>
              <a:t>Individual network – Metering, security, home automation, industrial control</a:t>
            </a:r>
          </a:p>
          <a:p>
            <a:r>
              <a:rPr lang="en-US" altLang="en-US" smtClean="0">
                <a:latin typeface="Arial" pitchFamily="34" charset="0"/>
              </a:rPr>
              <a:t>Public network – Telecom/operator managed networks</a:t>
            </a:r>
          </a:p>
          <a:p>
            <a:pPr lvl="1"/>
            <a:r>
              <a:rPr lang="en-US" altLang="en-US" smtClean="0">
                <a:latin typeface="Arial" pitchFamily="34" charset="0"/>
              </a:rPr>
              <a:t>Includes traditional private networks and permits numerous new applications </a:t>
            </a:r>
          </a:p>
          <a:p>
            <a:pPr lvl="1"/>
            <a:r>
              <a:rPr lang="en-US" altLang="en-US" smtClean="0">
                <a:latin typeface="Arial" pitchFamily="34" charset="0"/>
              </a:rPr>
              <a:t>A much more scalable model</a:t>
            </a:r>
          </a:p>
          <a:p>
            <a:endParaRPr lang="en-US" altLang="en-US" smtClean="0">
              <a:latin typeface="Arial" pitchFamily="34" charset="0"/>
            </a:endParaRPr>
          </a:p>
        </p:txBody>
      </p:sp>
      <p:grpSp>
        <p:nvGrpSpPr>
          <p:cNvPr id="28676" name="Group 17"/>
          <p:cNvGrpSpPr>
            <a:grpSpLocks/>
          </p:cNvGrpSpPr>
          <p:nvPr/>
        </p:nvGrpSpPr>
        <p:grpSpPr bwMode="auto">
          <a:xfrm>
            <a:off x="1160463" y="2719388"/>
            <a:ext cx="6916737" cy="3833812"/>
            <a:chOff x="2226978" y="2438400"/>
            <a:chExt cx="6917022" cy="3833943"/>
          </a:xfrm>
        </p:grpSpPr>
        <p:sp>
          <p:nvSpPr>
            <p:cNvPr id="4" name="Oval 3"/>
            <p:cNvSpPr/>
            <p:nvPr/>
          </p:nvSpPr>
          <p:spPr bwMode="auto">
            <a:xfrm>
              <a:off x="2226978" y="3224239"/>
              <a:ext cx="3713315" cy="304810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latin typeface="Tahoma" pitchFamily="22" charset="0"/>
                <a:ea typeface="Arial" pitchFamily="22" charset="0"/>
                <a:cs typeface="Arial" pitchFamily="22" charset="0"/>
              </a:endParaRP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4271762" y="2438400"/>
              <a:ext cx="4872238" cy="3833943"/>
            </a:xfrm>
            <a:prstGeom prst="ellipse">
              <a:avLst/>
            </a:prstGeom>
            <a:solidFill>
              <a:schemeClr val="accent1">
                <a:lumMod val="50000"/>
                <a:alpha val="44000"/>
              </a:schemeClr>
            </a:solidFill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latin typeface="Tahoma" pitchFamily="22" charset="0"/>
                <a:ea typeface="Arial" pitchFamily="22" charset="0"/>
                <a:cs typeface="Arial" pitchFamily="22" charset="0"/>
              </a:endParaRP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20000" y="3138701"/>
              <a:ext cx="641350" cy="4762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10200" y="2882450"/>
              <a:ext cx="684212" cy="4857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53200" y="2719388"/>
              <a:ext cx="682625" cy="4953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906545" y="4690268"/>
              <a:ext cx="684212" cy="48418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607127" y="3850469"/>
              <a:ext cx="682625" cy="4953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Picture 14" descr="https://encrypted-tbn2.google.com/images?q=tbn:ANd9GcSA7n36tzWMgF0dOcICZ44jgeEQgoz_LCl6T7Bi75FhS9xWmJa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2025" y="5105400"/>
              <a:ext cx="773438" cy="72231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077200" y="3844119"/>
              <a:ext cx="671513" cy="5016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8163" y="5223668"/>
              <a:ext cx="682625" cy="4857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" name="Picture 7" descr="secuirty and alarm"/>
            <p:cNvPicPr>
              <a:picLocks noChangeArrowheads="1"/>
            </p:cNvPicPr>
            <p:nvPr/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4736900" y="4748343"/>
              <a:ext cx="673300" cy="5429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9861" y="3745350"/>
              <a:ext cx="662647" cy="3676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3166" y="5026632"/>
              <a:ext cx="916035" cy="7607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8690" name="TextBox 16"/>
            <p:cNvSpPr txBox="1">
              <a:spLocks noChangeArrowheads="1"/>
            </p:cNvSpPr>
            <p:nvPr/>
          </p:nvSpPr>
          <p:spPr bwMode="auto">
            <a:xfrm>
              <a:off x="5959475" y="3745350"/>
              <a:ext cx="166052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q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ahoma" pitchFamily="34" charset="0"/>
                </a:rPr>
                <a:t>Public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ahoma" pitchFamily="34" charset="0"/>
                </a:rPr>
                <a:t>Network</a:t>
              </a:r>
            </a:p>
          </p:txBody>
        </p:sp>
        <p:sp>
          <p:nvSpPr>
            <p:cNvPr id="28691" name="TextBox 19"/>
            <p:cNvSpPr txBox="1">
              <a:spLocks noChangeArrowheads="1"/>
            </p:cNvSpPr>
            <p:nvPr/>
          </p:nvSpPr>
          <p:spPr bwMode="auto">
            <a:xfrm>
              <a:off x="2959431" y="4203773"/>
              <a:ext cx="166052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q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ahoma" pitchFamily="34" charset="0"/>
                </a:rPr>
                <a:t>Private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ahoma" pitchFamily="34" charset="0"/>
                </a:rPr>
                <a:t>Network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3"/>
          <p:cNvSpPr>
            <a:spLocks noChangeArrowheads="1"/>
          </p:cNvSpPr>
          <p:nvPr/>
        </p:nvSpPr>
        <p:spPr bwMode="auto">
          <a:xfrm>
            <a:off x="228600" y="4464050"/>
            <a:ext cx="2909888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en-US" sz="1200" b="0">
                <a:solidFill>
                  <a:srgbClr val="262626"/>
                </a:solidFill>
                <a:latin typeface="Calibri" pitchFamily="34" charset="0"/>
              </a:rPr>
              <a:t> Motor bikes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en-US" sz="1200" b="0">
                <a:solidFill>
                  <a:srgbClr val="262626"/>
                </a:solidFill>
                <a:latin typeface="Calibri" pitchFamily="34" charset="0"/>
              </a:rPr>
              <a:t> Cars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en-US" sz="1200" b="0">
                <a:solidFill>
                  <a:srgbClr val="262626"/>
                </a:solidFill>
                <a:latin typeface="Calibri" pitchFamily="34" charset="0"/>
              </a:rPr>
              <a:t> Bicycles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en-US" sz="1200" b="0">
                <a:solidFill>
                  <a:srgbClr val="262626"/>
                </a:solidFill>
                <a:latin typeface="Calibri" pitchFamily="34" charset="0"/>
              </a:rPr>
              <a:t> Kids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en-US" sz="1200" b="0">
                <a:solidFill>
                  <a:srgbClr val="262626"/>
                </a:solidFill>
                <a:latin typeface="Calibri" pitchFamily="34" charset="0"/>
              </a:rPr>
              <a:t> Pets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en-US" sz="1200" b="0">
                <a:solidFill>
                  <a:srgbClr val="262626"/>
                </a:solidFill>
                <a:latin typeface="Calibri" pitchFamily="34" charset="0"/>
              </a:rPr>
              <a:t> Insurance – valuable assets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en-US" sz="1200" b="0">
                <a:solidFill>
                  <a:srgbClr val="262626"/>
                </a:solidFill>
                <a:latin typeface="Calibri" pitchFamily="34" charset="0"/>
              </a:rPr>
              <a:t> Find  My Stuff</a:t>
            </a:r>
          </a:p>
        </p:txBody>
      </p:sp>
      <p:sp>
        <p:nvSpPr>
          <p:cNvPr id="37" name="Flèche droite 36"/>
          <p:cNvSpPr/>
          <p:nvPr/>
        </p:nvSpPr>
        <p:spPr bwMode="auto">
          <a:xfrm>
            <a:off x="5580063" y="3141663"/>
            <a:ext cx="1295400" cy="863600"/>
          </a:xfrm>
          <a:prstGeom prst="rightArrow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fr-FR" sz="24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" name="Flèche droite 37"/>
          <p:cNvSpPr/>
          <p:nvPr/>
        </p:nvSpPr>
        <p:spPr bwMode="auto">
          <a:xfrm rot="16200000">
            <a:off x="3779838" y="2205038"/>
            <a:ext cx="1295400" cy="863600"/>
          </a:xfrm>
          <a:prstGeom prst="rightArrow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fr-FR" sz="24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9" name="Flèche droite 38"/>
          <p:cNvSpPr/>
          <p:nvPr/>
        </p:nvSpPr>
        <p:spPr bwMode="auto">
          <a:xfrm rot="5400000">
            <a:off x="3779044" y="3861594"/>
            <a:ext cx="1296988" cy="863600"/>
          </a:xfrm>
          <a:prstGeom prst="rightArrow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fr-FR" sz="2400" b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25606" name="Group 2"/>
          <p:cNvGrpSpPr>
            <a:grpSpLocks/>
          </p:cNvGrpSpPr>
          <p:nvPr/>
        </p:nvGrpSpPr>
        <p:grpSpPr bwMode="auto">
          <a:xfrm>
            <a:off x="2355850" y="2814638"/>
            <a:ext cx="3816350" cy="1681162"/>
            <a:chOff x="2484438" y="2967038"/>
            <a:chExt cx="3816350" cy="168116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20951" y="2967038"/>
              <a:ext cx="641350" cy="4762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08351" y="2967038"/>
              <a:ext cx="646112" cy="4762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38601" y="2967038"/>
              <a:ext cx="693737" cy="4762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27588" y="2967038"/>
              <a:ext cx="684213" cy="48577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02288" y="2967038"/>
              <a:ext cx="682625" cy="4953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489201" y="3543300"/>
              <a:ext cx="671512" cy="5016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067176" y="3543300"/>
              <a:ext cx="684212" cy="48577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8163" y="3543300"/>
              <a:ext cx="682625" cy="48577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57751" y="3543300"/>
              <a:ext cx="682625" cy="4762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278188" y="3543300"/>
              <a:ext cx="684213" cy="4841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064001" y="4129088"/>
              <a:ext cx="682625" cy="4953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852988" y="4092575"/>
              <a:ext cx="682625" cy="5048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5602288" y="4129088"/>
              <a:ext cx="682625" cy="5048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273426" y="4129088"/>
              <a:ext cx="684212" cy="51117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484438" y="4129088"/>
              <a:ext cx="682625" cy="51911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25607" name="Rectangle 21"/>
          <p:cNvSpPr>
            <a:spLocks noChangeArrowheads="1"/>
          </p:cNvSpPr>
          <p:nvPr/>
        </p:nvSpPr>
        <p:spPr bwMode="auto">
          <a:xfrm>
            <a:off x="228600" y="1612900"/>
            <a:ext cx="216058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en-US" sz="1200" b="0">
                <a:solidFill>
                  <a:srgbClr val="262626"/>
                </a:solidFill>
                <a:latin typeface="Calibri" pitchFamily="34" charset="0"/>
              </a:rPr>
              <a:t> Forest fires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en-US" sz="1200" b="0">
                <a:solidFill>
                  <a:srgbClr val="262626"/>
                </a:solidFill>
                <a:latin typeface="Calibri" pitchFamily="34" charset="0"/>
              </a:rPr>
              <a:t> Air pollution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en-US" sz="1200" b="0">
                <a:solidFill>
                  <a:srgbClr val="262626"/>
                </a:solidFill>
                <a:latin typeface="Calibri" pitchFamily="34" charset="0"/>
              </a:rPr>
              <a:t> Earthquake  sensors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en-US" sz="1200" b="0">
                <a:solidFill>
                  <a:srgbClr val="262626"/>
                </a:solidFill>
                <a:latin typeface="Calibri" pitchFamily="34" charset="0"/>
              </a:rPr>
              <a:t> Avalanche and  flooding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en-US" sz="1200" b="0">
                <a:solidFill>
                  <a:srgbClr val="262626"/>
                </a:solidFill>
                <a:latin typeface="Calibri" pitchFamily="34" charset="0"/>
              </a:rPr>
              <a:t> Heating and AC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en-US" sz="1200" b="0">
                <a:solidFill>
                  <a:srgbClr val="262626"/>
                </a:solidFill>
                <a:latin typeface="Calibri" pitchFamily="34" charset="0"/>
              </a:rPr>
              <a:t> Equipment status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en-US" sz="1200" b="0">
                <a:solidFill>
                  <a:srgbClr val="262626"/>
                </a:solidFill>
                <a:latin typeface="Calibri" pitchFamily="34" charset="0"/>
              </a:rPr>
              <a:t> Factory control</a:t>
            </a:r>
          </a:p>
        </p:txBody>
      </p:sp>
      <p:sp>
        <p:nvSpPr>
          <p:cNvPr id="25608" name="ZoneTexte 24"/>
          <p:cNvSpPr txBox="1">
            <a:spLocks noChangeArrowheads="1"/>
          </p:cNvSpPr>
          <p:nvPr/>
        </p:nvSpPr>
        <p:spPr bwMode="auto">
          <a:xfrm>
            <a:off x="228600" y="1116013"/>
            <a:ext cx="2087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>
                <a:solidFill>
                  <a:srgbClr val="006666"/>
                </a:solidFill>
                <a:latin typeface="Tahoma" pitchFamily="34" charset="0"/>
              </a:rPr>
              <a:t>SMART ENVIRONMENT &amp; INDUSTRIAL</a:t>
            </a:r>
          </a:p>
        </p:txBody>
      </p:sp>
      <p:sp>
        <p:nvSpPr>
          <p:cNvPr id="25609" name="ZoneTexte 25"/>
          <p:cNvSpPr txBox="1">
            <a:spLocks noChangeArrowheads="1"/>
          </p:cNvSpPr>
          <p:nvPr/>
        </p:nvSpPr>
        <p:spPr bwMode="auto">
          <a:xfrm>
            <a:off x="6324600" y="1116013"/>
            <a:ext cx="1584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>
                <a:solidFill>
                  <a:srgbClr val="006666"/>
                </a:solidFill>
                <a:latin typeface="Tahoma" pitchFamily="34" charset="0"/>
              </a:rPr>
              <a:t>SMART CITY</a:t>
            </a:r>
          </a:p>
        </p:txBody>
      </p:sp>
      <p:sp>
        <p:nvSpPr>
          <p:cNvPr id="25610" name="ZoneTexte 27"/>
          <p:cNvSpPr txBox="1">
            <a:spLocks noChangeArrowheads="1"/>
          </p:cNvSpPr>
          <p:nvPr/>
        </p:nvSpPr>
        <p:spPr bwMode="auto">
          <a:xfrm>
            <a:off x="3130550" y="1116013"/>
            <a:ext cx="20875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>
                <a:solidFill>
                  <a:srgbClr val="006666"/>
                </a:solidFill>
                <a:latin typeface="Tahoma" pitchFamily="34" charset="0"/>
              </a:rPr>
              <a:t>SMART METERING</a:t>
            </a:r>
          </a:p>
        </p:txBody>
      </p:sp>
      <p:sp>
        <p:nvSpPr>
          <p:cNvPr id="25611" name="Rectangle 3"/>
          <p:cNvSpPr>
            <a:spLocks noChangeArrowheads="1"/>
          </p:cNvSpPr>
          <p:nvPr/>
        </p:nvSpPr>
        <p:spPr bwMode="auto">
          <a:xfrm>
            <a:off x="3130550" y="5162550"/>
            <a:ext cx="27368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en-US" sz="1200" b="0">
                <a:solidFill>
                  <a:srgbClr val="262626"/>
                </a:solidFill>
                <a:latin typeface="Calibri" pitchFamily="34" charset="0"/>
              </a:rPr>
              <a:t> Irrigation control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en-US" sz="1200" b="0">
                <a:solidFill>
                  <a:srgbClr val="262626"/>
                </a:solidFill>
                <a:latin typeface="Calibri" pitchFamily="34" charset="0"/>
              </a:rPr>
              <a:t> Environment sensing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en-US" sz="1200" b="0">
                <a:solidFill>
                  <a:srgbClr val="262626"/>
                </a:solidFill>
                <a:latin typeface="Calibri" pitchFamily="34" charset="0"/>
              </a:rPr>
              <a:t> Animal tracking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en-US" sz="1200" b="0">
                <a:solidFill>
                  <a:srgbClr val="262626"/>
                </a:solidFill>
                <a:latin typeface="Calibri" pitchFamily="34" charset="0"/>
              </a:rPr>
              <a:t> Animal sensing – ovulation, birth</a:t>
            </a:r>
          </a:p>
        </p:txBody>
      </p:sp>
      <p:sp>
        <p:nvSpPr>
          <p:cNvPr id="25612" name="ZoneTexte 31"/>
          <p:cNvSpPr txBox="1">
            <a:spLocks noChangeArrowheads="1"/>
          </p:cNvSpPr>
          <p:nvPr/>
        </p:nvSpPr>
        <p:spPr bwMode="auto">
          <a:xfrm>
            <a:off x="6324600" y="4205288"/>
            <a:ext cx="2447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>
                <a:solidFill>
                  <a:srgbClr val="006666"/>
                </a:solidFill>
                <a:latin typeface="Tahoma" pitchFamily="34" charset="0"/>
              </a:rPr>
              <a:t>SECURITY/</a:t>
            </a:r>
            <a:br>
              <a:rPr lang="fr-FR" altLang="en-US" sz="1200">
                <a:solidFill>
                  <a:srgbClr val="006666"/>
                </a:solidFill>
                <a:latin typeface="Tahoma" pitchFamily="34" charset="0"/>
              </a:rPr>
            </a:br>
            <a:r>
              <a:rPr lang="fr-FR" altLang="en-US" sz="1200">
                <a:solidFill>
                  <a:srgbClr val="006666"/>
                </a:solidFill>
                <a:latin typeface="Tahoma" pitchFamily="34" charset="0"/>
              </a:rPr>
              <a:t>SMART HOME</a:t>
            </a:r>
          </a:p>
        </p:txBody>
      </p:sp>
      <p:sp>
        <p:nvSpPr>
          <p:cNvPr id="25613" name="ZoneTexte 47"/>
          <p:cNvSpPr txBox="1">
            <a:spLocks noChangeArrowheads="1"/>
          </p:cNvSpPr>
          <p:nvPr/>
        </p:nvSpPr>
        <p:spPr bwMode="auto">
          <a:xfrm>
            <a:off x="228600" y="4205288"/>
            <a:ext cx="20875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>
                <a:solidFill>
                  <a:srgbClr val="006666"/>
                </a:solidFill>
                <a:latin typeface="Tahoma" pitchFamily="34" charset="0"/>
              </a:rPr>
              <a:t>TRACKING</a:t>
            </a:r>
          </a:p>
        </p:txBody>
      </p:sp>
      <p:sp>
        <p:nvSpPr>
          <p:cNvPr id="25614" name="ZoneTexte 29"/>
          <p:cNvSpPr txBox="1">
            <a:spLocks noChangeArrowheads="1"/>
          </p:cNvSpPr>
          <p:nvPr/>
        </p:nvSpPr>
        <p:spPr bwMode="auto">
          <a:xfrm>
            <a:off x="3130550" y="4908550"/>
            <a:ext cx="16367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>
                <a:solidFill>
                  <a:srgbClr val="006666"/>
                </a:solidFill>
                <a:latin typeface="Tahoma" pitchFamily="34" charset="0"/>
              </a:rPr>
              <a:t>AGRICULTURE</a:t>
            </a:r>
          </a:p>
        </p:txBody>
      </p:sp>
      <p:sp>
        <p:nvSpPr>
          <p:cNvPr id="25615" name="Rectangle 22"/>
          <p:cNvSpPr>
            <a:spLocks noChangeArrowheads="1"/>
          </p:cNvSpPr>
          <p:nvPr/>
        </p:nvSpPr>
        <p:spPr bwMode="auto">
          <a:xfrm>
            <a:off x="6324600" y="1387475"/>
            <a:ext cx="251618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en-US" sz="1200" b="0">
                <a:solidFill>
                  <a:srgbClr val="262626"/>
                </a:solidFill>
                <a:latin typeface="Calibri" pitchFamily="34" charset="0"/>
              </a:rPr>
              <a:t> Smart parking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en-US" sz="1200" b="0">
                <a:solidFill>
                  <a:srgbClr val="262626"/>
                </a:solidFill>
                <a:latin typeface="Calibri" pitchFamily="34" charset="0"/>
              </a:rPr>
              <a:t> Traffic sensors &amp; control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en-US" sz="1200" b="0">
                <a:solidFill>
                  <a:srgbClr val="262626"/>
                </a:solidFill>
                <a:latin typeface="Calibri" pitchFamily="34" charset="0"/>
              </a:rPr>
              <a:t> Street lighting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en-US" sz="1200" b="0">
                <a:solidFill>
                  <a:srgbClr val="262626"/>
                </a:solidFill>
                <a:latin typeface="Calibri" pitchFamily="34" charset="0"/>
              </a:rPr>
              <a:t> Infrastructure monitoring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en-US" sz="1200" b="0">
                <a:solidFill>
                  <a:srgbClr val="262626"/>
                </a:solidFill>
                <a:latin typeface="Calibri" pitchFamily="34" charset="0"/>
              </a:rPr>
              <a:t> Trash and waste containers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en-US" sz="1200" b="0">
                <a:solidFill>
                  <a:srgbClr val="262626"/>
                </a:solidFill>
                <a:latin typeface="Calibri" pitchFamily="34" charset="0"/>
              </a:rPr>
              <a:t> Public events –location services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en-US" sz="1200" b="0">
                <a:solidFill>
                  <a:srgbClr val="262626"/>
                </a:solidFill>
                <a:latin typeface="Calibri" pitchFamily="34" charset="0"/>
              </a:rPr>
              <a:t> Advertising displays</a:t>
            </a:r>
          </a:p>
        </p:txBody>
      </p:sp>
      <p:sp>
        <p:nvSpPr>
          <p:cNvPr id="25616" name="Rectangle 26"/>
          <p:cNvSpPr>
            <a:spLocks noChangeArrowheads="1"/>
          </p:cNvSpPr>
          <p:nvPr/>
        </p:nvSpPr>
        <p:spPr bwMode="auto">
          <a:xfrm>
            <a:off x="3130550" y="1387475"/>
            <a:ext cx="23050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en-US" sz="1200" b="0">
                <a:solidFill>
                  <a:srgbClr val="262626"/>
                </a:solidFill>
                <a:latin typeface="Calibri" pitchFamily="34" charset="0"/>
              </a:rPr>
              <a:t> Electric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en-US" sz="1200" b="0">
                <a:solidFill>
                  <a:srgbClr val="262626"/>
                </a:solidFill>
                <a:latin typeface="Calibri" pitchFamily="34" charset="0"/>
              </a:rPr>
              <a:t> Water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en-US" sz="1200" b="0">
                <a:solidFill>
                  <a:srgbClr val="262626"/>
                </a:solidFill>
                <a:latin typeface="Calibri" pitchFamily="34" charset="0"/>
              </a:rPr>
              <a:t> Gas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fr-FR" altLang="en-US" sz="1200" b="0">
                <a:solidFill>
                  <a:srgbClr val="262626"/>
                </a:solidFill>
                <a:latin typeface="Calibri" pitchFamily="34" charset="0"/>
              </a:rPr>
              <a:t> Infrastructure &amp; production</a:t>
            </a:r>
            <a:br>
              <a:rPr lang="fr-FR" altLang="en-US" sz="1200" b="0">
                <a:solidFill>
                  <a:srgbClr val="262626"/>
                </a:solidFill>
                <a:latin typeface="Calibri" pitchFamily="34" charset="0"/>
              </a:rPr>
            </a:br>
            <a:endParaRPr lang="fr-FR" altLang="en-US" sz="1200" b="0">
              <a:solidFill>
                <a:srgbClr val="262626"/>
              </a:solidFill>
              <a:latin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324600" y="4660900"/>
            <a:ext cx="2519363" cy="13858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fr-FR" sz="12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Smoke detectors</a:t>
            </a:r>
          </a:p>
          <a:p>
            <a:pPr marL="171450" indent="-1714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fr-FR" sz="12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Security </a:t>
            </a:r>
            <a:r>
              <a:rPr lang="fr-FR" sz="120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systems</a:t>
            </a:r>
            <a:endParaRPr lang="fr-FR" sz="1200" b="0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  <a:p>
            <a:pPr marL="171450" indent="-1714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fr-FR" sz="12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Smart appliances</a:t>
            </a:r>
          </a:p>
          <a:p>
            <a:pPr marL="171450" indent="-1714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fr-FR" sz="12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Heating control / monitoring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sz="1200" b="0" dirty="0">
              <a:solidFill>
                <a:prstClr val="white">
                  <a:lumMod val="50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25618" name="TextBox 47"/>
          <p:cNvSpPr txBox="1">
            <a:spLocks noChangeArrowheads="1"/>
          </p:cNvSpPr>
          <p:nvPr/>
        </p:nvSpPr>
        <p:spPr bwMode="auto">
          <a:xfrm>
            <a:off x="179388" y="228600"/>
            <a:ext cx="87360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000000"/>
                </a:solidFill>
                <a:cs typeface="Arial" pitchFamily="34" charset="0"/>
              </a:rPr>
              <a:t>LPWAN Applications</a:t>
            </a:r>
          </a:p>
        </p:txBody>
      </p:sp>
    </p:spTree>
    <p:extLst>
      <p:ext uri="{BB962C8B-B14F-4D97-AF65-F5344CB8AC3E}">
        <p14:creationId xmlns:p14="http://schemas.microsoft.com/office/powerpoint/2010/main" val="34979288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à coins arrondis 112"/>
          <p:cNvSpPr/>
          <p:nvPr/>
        </p:nvSpPr>
        <p:spPr bwMode="auto">
          <a:xfrm>
            <a:off x="179388" y="990600"/>
            <a:ext cx="8569325" cy="3865563"/>
          </a:xfrm>
          <a:prstGeom prst="roundRect">
            <a:avLst>
              <a:gd name="adj" fmla="val 7059"/>
            </a:avLst>
          </a:prstGeom>
          <a:solidFill>
            <a:srgbClr val="FFFFFF">
              <a:alpha val="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fr-FR" sz="2400" b="0">
              <a:solidFill>
                <a:srgbClr val="009EBD"/>
              </a:solidFill>
              <a:latin typeface="Arial" charset="0"/>
              <a:ea typeface="+mn-ea"/>
            </a:endParaRPr>
          </a:p>
        </p:txBody>
      </p:sp>
      <p:sp>
        <p:nvSpPr>
          <p:cNvPr id="118" name="Rectangle à coins arrondis 117"/>
          <p:cNvSpPr/>
          <p:nvPr/>
        </p:nvSpPr>
        <p:spPr bwMode="auto">
          <a:xfrm>
            <a:off x="228600" y="4953000"/>
            <a:ext cx="4321175" cy="1416050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fr-FR" sz="1400" b="0" dirty="0">
              <a:solidFill>
                <a:srgbClr val="009EBD">
                  <a:lumMod val="50000"/>
                </a:srgbClr>
              </a:solidFill>
              <a:latin typeface="Arial" charset="0"/>
              <a:ea typeface="+mn-ea"/>
            </a:endParaRPr>
          </a:p>
        </p:txBody>
      </p:sp>
      <p:sp>
        <p:nvSpPr>
          <p:cNvPr id="30724" name="Titre 1"/>
          <p:cNvSpPr>
            <a:spLocks noGrp="1"/>
          </p:cNvSpPr>
          <p:nvPr>
            <p:ph type="title"/>
          </p:nvPr>
        </p:nvSpPr>
        <p:spPr>
          <a:xfrm>
            <a:off x="407988" y="152400"/>
            <a:ext cx="6861175" cy="684213"/>
          </a:xfrm>
        </p:spPr>
        <p:txBody>
          <a:bodyPr/>
          <a:lstStyle/>
          <a:p>
            <a:pPr eaLnBrk="1" hangingPunct="1"/>
            <a:r>
              <a:rPr lang="fr-FR" altLang="en-US" smtClean="0"/>
              <a:t>Nationwide Networks Deploying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-152400" y="4953000"/>
            <a:ext cx="5616575" cy="1416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23900" lvl="1" indent="-2667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0" dirty="0">
                <a:solidFill>
                  <a:srgbClr val="009EBD"/>
                </a:solidFill>
                <a:latin typeface="Arial" charset="0"/>
                <a:ea typeface="+mn-ea"/>
              </a:rPr>
              <a:t>Applications are </a:t>
            </a:r>
            <a:r>
              <a:rPr lang="fr-FR" sz="1400" b="0" dirty="0" err="1">
                <a:solidFill>
                  <a:srgbClr val="009EBD"/>
                </a:solidFill>
                <a:latin typeface="Arial" charset="0"/>
                <a:ea typeface="+mn-ea"/>
              </a:rPr>
              <a:t>many</a:t>
            </a:r>
            <a:r>
              <a:rPr lang="fr-FR" sz="1400" b="0" dirty="0">
                <a:solidFill>
                  <a:srgbClr val="009EBD"/>
                </a:solidFill>
                <a:latin typeface="Arial" charset="0"/>
                <a:ea typeface="+mn-ea"/>
              </a:rPr>
              <a:t>:</a:t>
            </a:r>
          </a:p>
          <a:p>
            <a:pPr marL="723900" lvl="1" indent="-266700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200" b="0" dirty="0">
                <a:solidFill>
                  <a:srgbClr val="009EBD">
                    <a:lumMod val="50000"/>
                  </a:srgbClr>
                </a:solidFill>
                <a:latin typeface="Arial" charset="0"/>
                <a:ea typeface="+mn-ea"/>
              </a:rPr>
              <a:t>Metering</a:t>
            </a:r>
          </a:p>
          <a:p>
            <a:pPr marL="723900" lvl="1" indent="-266700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200" b="0" dirty="0" smtClean="0">
                <a:solidFill>
                  <a:srgbClr val="009EBD">
                    <a:lumMod val="50000"/>
                  </a:srgbClr>
                </a:solidFill>
                <a:latin typeface="Arial" charset="0"/>
                <a:ea typeface="+mn-ea"/>
              </a:rPr>
              <a:t>Supply chain management</a:t>
            </a:r>
            <a:endParaRPr lang="en-US" sz="1200" b="0" dirty="0">
              <a:solidFill>
                <a:srgbClr val="009EBD">
                  <a:lumMod val="50000"/>
                </a:srgbClr>
              </a:solidFill>
              <a:latin typeface="Arial" charset="0"/>
              <a:ea typeface="+mn-ea"/>
            </a:endParaRPr>
          </a:p>
          <a:p>
            <a:pPr marL="723900" lvl="1" indent="-266700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200" b="0" dirty="0">
                <a:solidFill>
                  <a:srgbClr val="009EBD">
                    <a:lumMod val="50000"/>
                  </a:srgbClr>
                </a:solidFill>
                <a:latin typeface="Arial" charset="0"/>
                <a:ea typeface="+mn-ea"/>
              </a:rPr>
              <a:t>Maintenance / Supervision </a:t>
            </a:r>
          </a:p>
          <a:p>
            <a:pPr marL="723900" lvl="1" indent="-266700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200" b="0" dirty="0">
                <a:solidFill>
                  <a:srgbClr val="009EBD">
                    <a:lumMod val="50000"/>
                  </a:srgbClr>
                </a:solidFill>
                <a:latin typeface="Arial" charset="0"/>
                <a:ea typeface="+mn-ea"/>
              </a:rPr>
              <a:t>Alerting</a:t>
            </a:r>
          </a:p>
          <a:p>
            <a:pPr marL="723900" lvl="1" indent="-266700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200" b="0" dirty="0">
                <a:solidFill>
                  <a:srgbClr val="009EBD">
                    <a:lumMod val="50000"/>
                  </a:srgbClr>
                </a:solidFill>
                <a:latin typeface="Arial" charset="0"/>
                <a:ea typeface="+mn-ea"/>
              </a:rPr>
              <a:t>Identification / géolocalisation</a:t>
            </a:r>
          </a:p>
          <a:p>
            <a:pPr marL="723900" lvl="1" indent="-266700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200" b="0" dirty="0">
                <a:solidFill>
                  <a:srgbClr val="009EBD">
                    <a:lumMod val="50000"/>
                  </a:srgbClr>
                </a:solidFill>
                <a:latin typeface="Arial" charset="0"/>
                <a:ea typeface="+mn-ea"/>
              </a:rPr>
              <a:t>Back up for GSM existing solutions</a:t>
            </a:r>
          </a:p>
        </p:txBody>
      </p:sp>
      <p:sp>
        <p:nvSpPr>
          <p:cNvPr id="119" name="Rectangle à coins arrondis 118"/>
          <p:cNvSpPr/>
          <p:nvPr/>
        </p:nvSpPr>
        <p:spPr bwMode="auto">
          <a:xfrm>
            <a:off x="4779963" y="4953000"/>
            <a:ext cx="3968750" cy="1600200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0" dirty="0">
                <a:solidFill>
                  <a:srgbClr val="009EBD"/>
                </a:solidFill>
                <a:latin typeface="Arial" charset="0"/>
                <a:ea typeface="+mn-ea"/>
              </a:rPr>
              <a:t>Public </a:t>
            </a:r>
            <a:r>
              <a:rPr lang="fr-FR" sz="1400" b="0" dirty="0" err="1">
                <a:solidFill>
                  <a:srgbClr val="009EBD"/>
                </a:solidFill>
                <a:latin typeface="Arial" charset="0"/>
                <a:ea typeface="+mn-ea"/>
              </a:rPr>
              <a:t>Annoucements</a:t>
            </a:r>
            <a:r>
              <a:rPr lang="fr-FR" sz="1400" b="0" dirty="0">
                <a:solidFill>
                  <a:srgbClr val="009EBD"/>
                </a:solidFill>
                <a:latin typeface="Arial" charset="0"/>
                <a:ea typeface="+mn-ea"/>
              </a:rPr>
              <a:t> of </a:t>
            </a:r>
            <a:r>
              <a:rPr lang="fr-FR" sz="1400" b="0" dirty="0" err="1" smtClean="0">
                <a:solidFill>
                  <a:srgbClr val="009EBD"/>
                </a:solidFill>
                <a:latin typeface="Arial" charset="0"/>
                <a:ea typeface="+mn-ea"/>
              </a:rPr>
              <a:t>Deployments</a:t>
            </a:r>
            <a:r>
              <a:rPr lang="fr-FR" sz="1400" b="0" dirty="0" smtClean="0">
                <a:solidFill>
                  <a:srgbClr val="009EBD"/>
                </a:solidFill>
                <a:latin typeface="Arial" charset="0"/>
                <a:ea typeface="+mn-ea"/>
              </a:rPr>
              <a:t> </a:t>
            </a:r>
            <a:r>
              <a:rPr lang="fr-FR" sz="1400" b="0" dirty="0">
                <a:solidFill>
                  <a:srgbClr val="009EBD"/>
                </a:solidFill>
                <a:latin typeface="Arial" charset="0"/>
                <a:ea typeface="+mn-ea"/>
              </a:rPr>
              <a:t>by: 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r-FR" sz="1100" b="0" dirty="0">
                <a:solidFill>
                  <a:prstClr val="black"/>
                </a:solidFill>
                <a:latin typeface="Arial" charset="0"/>
                <a:ea typeface="+mn-ea"/>
              </a:rPr>
              <a:t>Fastnet (</a:t>
            </a:r>
            <a:r>
              <a:rPr lang="fr-FR" sz="1100" b="0" dirty="0" err="1">
                <a:solidFill>
                  <a:prstClr val="black"/>
                </a:solidFill>
                <a:latin typeface="Arial" charset="0"/>
                <a:ea typeface="+mn-ea"/>
              </a:rPr>
              <a:t>Telkom</a:t>
            </a:r>
            <a:r>
              <a:rPr lang="fr-FR" sz="1100" b="0" dirty="0">
                <a:solidFill>
                  <a:prstClr val="black"/>
                </a:solidFill>
                <a:latin typeface="Arial" charset="0"/>
                <a:ea typeface="+mn-ea"/>
              </a:rPr>
              <a:t> South </a:t>
            </a:r>
            <a:r>
              <a:rPr lang="fr-FR" sz="1100" b="0" dirty="0" err="1">
                <a:solidFill>
                  <a:prstClr val="black"/>
                </a:solidFill>
                <a:latin typeface="Arial" charset="0"/>
                <a:ea typeface="+mn-ea"/>
              </a:rPr>
              <a:t>Africa</a:t>
            </a:r>
            <a:r>
              <a:rPr lang="fr-FR" sz="1100" b="0" dirty="0">
                <a:solidFill>
                  <a:prstClr val="black"/>
                </a:solidFill>
                <a:latin typeface="Arial" charset="0"/>
                <a:ea typeface="+mn-ea"/>
              </a:rPr>
              <a:t>)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r-FR" sz="1100" b="0" dirty="0">
                <a:solidFill>
                  <a:prstClr val="black"/>
                </a:solidFill>
                <a:latin typeface="Arial" charset="0"/>
                <a:ea typeface="+mn-ea"/>
              </a:rPr>
              <a:t>KPN (Holland)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r-FR" sz="1100" b="0" dirty="0" err="1">
                <a:solidFill>
                  <a:prstClr val="black"/>
                </a:solidFill>
                <a:latin typeface="Arial" charset="0"/>
                <a:ea typeface="+mn-ea"/>
              </a:rPr>
              <a:t>Proximus</a:t>
            </a:r>
            <a:r>
              <a:rPr lang="fr-FR" sz="1100" b="0" dirty="0">
                <a:solidFill>
                  <a:prstClr val="black"/>
                </a:solidFill>
                <a:latin typeface="Arial" charset="0"/>
                <a:ea typeface="+mn-ea"/>
              </a:rPr>
              <a:t> (Belgacom) (</a:t>
            </a:r>
            <a:r>
              <a:rPr lang="fr-FR" sz="1100" b="0" dirty="0" err="1">
                <a:solidFill>
                  <a:prstClr val="black"/>
                </a:solidFill>
                <a:latin typeface="Arial" charset="0"/>
                <a:ea typeface="+mn-ea"/>
              </a:rPr>
              <a:t>Belgium</a:t>
            </a:r>
            <a:r>
              <a:rPr lang="fr-FR" sz="1100" b="0" dirty="0">
                <a:solidFill>
                  <a:prstClr val="black"/>
                </a:solidFill>
                <a:latin typeface="Arial" charset="0"/>
                <a:ea typeface="+mn-ea"/>
              </a:rPr>
              <a:t>)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r-FR" sz="1100" b="0" dirty="0">
                <a:solidFill>
                  <a:prstClr val="black"/>
                </a:solidFill>
                <a:latin typeface="Arial" charset="0"/>
                <a:ea typeface="+mn-ea"/>
              </a:rPr>
              <a:t>Swisscom (</a:t>
            </a:r>
            <a:r>
              <a:rPr lang="fr-FR" sz="1100" b="0" dirty="0" err="1">
                <a:solidFill>
                  <a:prstClr val="black"/>
                </a:solidFill>
                <a:latin typeface="Arial" charset="0"/>
                <a:ea typeface="+mn-ea"/>
              </a:rPr>
              <a:t>Switzerland</a:t>
            </a:r>
            <a:r>
              <a:rPr lang="fr-FR" sz="1100" b="0" dirty="0">
                <a:solidFill>
                  <a:prstClr val="black"/>
                </a:solidFill>
                <a:latin typeface="Arial" charset="0"/>
                <a:ea typeface="+mn-ea"/>
              </a:rPr>
              <a:t>)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r-FR" sz="1100" b="0" dirty="0">
                <a:solidFill>
                  <a:prstClr val="black"/>
                </a:solidFill>
                <a:latin typeface="Arial" charset="0"/>
              </a:rPr>
              <a:t>Bouygues (France</a:t>
            </a:r>
            <a:r>
              <a:rPr lang="fr-FR" sz="1100" b="0" dirty="0" smtClean="0">
                <a:solidFill>
                  <a:prstClr val="black"/>
                </a:solidFill>
                <a:latin typeface="Arial" charset="0"/>
              </a:rPr>
              <a:t>)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r-FR" sz="1100" b="0" dirty="0" err="1" smtClean="0">
                <a:solidFill>
                  <a:prstClr val="black"/>
                </a:solidFill>
                <a:latin typeface="Arial" charset="0"/>
                <a:ea typeface="+mn-ea"/>
              </a:rPr>
              <a:t>Senet</a:t>
            </a:r>
            <a:r>
              <a:rPr lang="fr-FR" sz="1100" b="0" dirty="0" smtClean="0">
                <a:solidFill>
                  <a:prstClr val="black"/>
                </a:solidFill>
                <a:latin typeface="Arial" charset="0"/>
                <a:ea typeface="+mn-ea"/>
              </a:rPr>
              <a:t> (USA</a:t>
            </a:r>
            <a:r>
              <a:rPr lang="fr-FR" sz="1100" b="0" dirty="0" smtClean="0">
                <a:solidFill>
                  <a:prstClr val="black"/>
                </a:solidFill>
                <a:latin typeface="Arial" charset="0"/>
                <a:ea typeface="+mn-ea"/>
              </a:rPr>
              <a:t>)</a:t>
            </a: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r-FR" sz="1100" b="0" dirty="0" smtClean="0">
                <a:solidFill>
                  <a:prstClr val="black"/>
                </a:solidFill>
                <a:latin typeface="Arial" charset="0"/>
                <a:ea typeface="+mn-ea"/>
              </a:rPr>
              <a:t>Lace (</a:t>
            </a:r>
            <a:r>
              <a:rPr lang="fr-FR" sz="1100" b="0" dirty="0" err="1" smtClean="0">
                <a:solidFill>
                  <a:prstClr val="black"/>
                </a:solidFill>
                <a:latin typeface="Arial" charset="0"/>
                <a:ea typeface="+mn-ea"/>
              </a:rPr>
              <a:t>Russia</a:t>
            </a:r>
            <a:r>
              <a:rPr lang="fr-FR" sz="1100" b="0" dirty="0" smtClean="0">
                <a:solidFill>
                  <a:prstClr val="black"/>
                </a:solidFill>
                <a:latin typeface="Arial" charset="0"/>
                <a:ea typeface="+mn-ea"/>
              </a:rPr>
              <a:t>)</a:t>
            </a:r>
            <a:endParaRPr lang="fr-FR" sz="1100" b="0" dirty="0">
              <a:solidFill>
                <a:prstClr val="black"/>
              </a:solidFill>
              <a:latin typeface="Arial" charset="0"/>
              <a:ea typeface="+mn-ea"/>
            </a:endParaRPr>
          </a:p>
          <a:p>
            <a:pPr marL="285750" indent="-285750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fr-FR" sz="1100" b="0" dirty="0">
              <a:solidFill>
                <a:prstClr val="black"/>
              </a:solidFill>
              <a:latin typeface="Arial" charset="0"/>
              <a:ea typeface="+mn-ea"/>
            </a:endParaRPr>
          </a:p>
        </p:txBody>
      </p:sp>
      <p:grpSp>
        <p:nvGrpSpPr>
          <p:cNvPr id="30727" name="Groupe 84"/>
          <p:cNvGrpSpPr>
            <a:grpSpLocks/>
          </p:cNvGrpSpPr>
          <p:nvPr/>
        </p:nvGrpSpPr>
        <p:grpSpPr bwMode="auto">
          <a:xfrm>
            <a:off x="568325" y="1249363"/>
            <a:ext cx="7891463" cy="3279775"/>
            <a:chOff x="41212" y="2132692"/>
            <a:chExt cx="9164672" cy="4265288"/>
          </a:xfrm>
        </p:grpSpPr>
        <p:grpSp>
          <p:nvGrpSpPr>
            <p:cNvPr id="30729" name="Groupe 4"/>
            <p:cNvGrpSpPr>
              <a:grpSpLocks/>
            </p:cNvGrpSpPr>
            <p:nvPr/>
          </p:nvGrpSpPr>
          <p:grpSpPr bwMode="auto">
            <a:xfrm>
              <a:off x="3804146" y="2235688"/>
              <a:ext cx="3384376" cy="3600400"/>
              <a:chOff x="3372100" y="1563898"/>
              <a:chExt cx="3384376" cy="2700300"/>
            </a:xfrm>
          </p:grpSpPr>
          <p:pic>
            <p:nvPicPr>
              <p:cNvPr id="136" name="Picture 2" descr="p:\document\DOSSIER KASSIM\masques_ppt\cartes_monde\france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3372100" y="1563898"/>
                <a:ext cx="3384376" cy="2700300"/>
              </a:xfrm>
              <a:prstGeom prst="rect">
                <a:avLst/>
              </a:prstGeom>
              <a:noFill/>
            </p:spPr>
          </p:pic>
          <p:grpSp>
            <p:nvGrpSpPr>
              <p:cNvPr id="30754" name="Groupe 26"/>
              <p:cNvGrpSpPr>
                <a:grpSpLocks/>
              </p:cNvGrpSpPr>
              <p:nvPr/>
            </p:nvGrpSpPr>
            <p:grpSpPr bwMode="auto">
              <a:xfrm>
                <a:off x="5004048" y="2139702"/>
                <a:ext cx="72006" cy="270030"/>
                <a:chOff x="5237999" y="3604916"/>
                <a:chExt cx="72006" cy="360040"/>
              </a:xfrm>
            </p:grpSpPr>
            <p:cxnSp>
              <p:nvCxnSpPr>
                <p:cNvPr id="30830" name="Connecteur droit 19"/>
                <p:cNvCxnSpPr>
                  <a:cxnSpLocks noChangeShapeType="1"/>
                </p:cNvCxnSpPr>
                <p:nvPr/>
              </p:nvCxnSpPr>
              <p:spPr bwMode="auto">
                <a:xfrm flipV="1">
                  <a:off x="5274178" y="3604916"/>
                  <a:ext cx="1" cy="36004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86" name="Organigramme : Stockage à accès direct 20"/>
                <p:cNvSpPr/>
                <p:nvPr/>
              </p:nvSpPr>
              <p:spPr bwMode="auto">
                <a:xfrm rot="16200000">
                  <a:off x="5166146" y="3696832"/>
                  <a:ext cx="214751" cy="71901"/>
                </a:xfrm>
                <a:prstGeom prst="flowChartMagneticDrum">
                  <a:avLst/>
                </a:prstGeom>
                <a:solidFill>
                  <a:srgbClr val="00B050"/>
                </a:solidFill>
                <a:ln w="3175">
                  <a:solidFill>
                    <a:srgbClr val="FFFF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914355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2400" b="0" dirty="0">
                    <a:solidFill>
                      <a:srgbClr val="009EBD"/>
                    </a:solidFill>
                  </a:endParaRPr>
                </a:p>
              </p:txBody>
            </p:sp>
          </p:grpSp>
          <p:grpSp>
            <p:nvGrpSpPr>
              <p:cNvPr id="30755" name="Groupe 26"/>
              <p:cNvGrpSpPr>
                <a:grpSpLocks/>
              </p:cNvGrpSpPr>
              <p:nvPr/>
            </p:nvGrpSpPr>
            <p:grpSpPr bwMode="auto">
              <a:xfrm>
                <a:off x="4427984" y="2139702"/>
                <a:ext cx="72006" cy="270030"/>
                <a:chOff x="5237999" y="3604916"/>
                <a:chExt cx="72006" cy="360040"/>
              </a:xfrm>
            </p:grpSpPr>
            <p:cxnSp>
              <p:nvCxnSpPr>
                <p:cNvPr id="30826" name="Connecteur droit 23"/>
                <p:cNvCxnSpPr>
                  <a:cxnSpLocks noChangeShapeType="1"/>
                </p:cNvCxnSpPr>
                <p:nvPr/>
              </p:nvCxnSpPr>
              <p:spPr bwMode="auto">
                <a:xfrm flipV="1">
                  <a:off x="5274178" y="3604916"/>
                  <a:ext cx="1" cy="36004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84" name="Organigramme : Stockage à accès direct 24"/>
                <p:cNvSpPr/>
                <p:nvPr/>
              </p:nvSpPr>
              <p:spPr bwMode="auto">
                <a:xfrm rot="16200000">
                  <a:off x="5166998" y="3696832"/>
                  <a:ext cx="214751" cy="71901"/>
                </a:xfrm>
                <a:prstGeom prst="flowChartMagneticDrum">
                  <a:avLst/>
                </a:prstGeom>
                <a:solidFill>
                  <a:srgbClr val="00B050"/>
                </a:solidFill>
                <a:ln w="3175">
                  <a:solidFill>
                    <a:srgbClr val="FFFF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914355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2400" b="0" dirty="0">
                    <a:solidFill>
                      <a:srgbClr val="009EBD"/>
                    </a:solidFill>
                  </a:endParaRPr>
                </a:p>
              </p:txBody>
            </p:sp>
          </p:grpSp>
          <p:grpSp>
            <p:nvGrpSpPr>
              <p:cNvPr id="30756" name="Groupe 26"/>
              <p:cNvGrpSpPr>
                <a:grpSpLocks/>
              </p:cNvGrpSpPr>
              <p:nvPr/>
            </p:nvGrpSpPr>
            <p:grpSpPr bwMode="auto">
              <a:xfrm>
                <a:off x="6012160" y="2247714"/>
                <a:ext cx="72006" cy="270030"/>
                <a:chOff x="5237999" y="3604916"/>
                <a:chExt cx="72006" cy="360040"/>
              </a:xfrm>
            </p:grpSpPr>
            <p:cxnSp>
              <p:nvCxnSpPr>
                <p:cNvPr id="30822" name="Connecteur droit 180"/>
                <p:cNvCxnSpPr>
                  <a:cxnSpLocks noChangeShapeType="1"/>
                </p:cNvCxnSpPr>
                <p:nvPr/>
              </p:nvCxnSpPr>
              <p:spPr bwMode="auto">
                <a:xfrm flipV="1">
                  <a:off x="5274178" y="3604916"/>
                  <a:ext cx="1" cy="36004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82" name="Organigramme : Stockage à accès direct 181"/>
                <p:cNvSpPr/>
                <p:nvPr/>
              </p:nvSpPr>
              <p:spPr bwMode="auto">
                <a:xfrm rot="16200000">
                  <a:off x="5166497" y="3697361"/>
                  <a:ext cx="214751" cy="71900"/>
                </a:xfrm>
                <a:prstGeom prst="flowChartMagneticDrum">
                  <a:avLst/>
                </a:prstGeom>
                <a:solidFill>
                  <a:srgbClr val="00B050"/>
                </a:solidFill>
                <a:ln w="3175">
                  <a:solidFill>
                    <a:srgbClr val="FFFF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914355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2400" b="0" dirty="0">
                    <a:solidFill>
                      <a:srgbClr val="009EBD"/>
                    </a:solidFill>
                  </a:endParaRPr>
                </a:p>
              </p:txBody>
            </p:sp>
          </p:grpSp>
          <p:grpSp>
            <p:nvGrpSpPr>
              <p:cNvPr id="30757" name="Groupe 26"/>
              <p:cNvGrpSpPr>
                <a:grpSpLocks/>
              </p:cNvGrpSpPr>
              <p:nvPr/>
            </p:nvGrpSpPr>
            <p:grpSpPr bwMode="auto">
              <a:xfrm>
                <a:off x="5580112" y="2139702"/>
                <a:ext cx="72006" cy="270030"/>
                <a:chOff x="5237999" y="3604916"/>
                <a:chExt cx="72006" cy="360040"/>
              </a:xfrm>
            </p:grpSpPr>
            <p:cxnSp>
              <p:nvCxnSpPr>
                <p:cNvPr id="30818" name="Connecteur droit 29"/>
                <p:cNvCxnSpPr>
                  <a:cxnSpLocks noChangeShapeType="1"/>
                </p:cNvCxnSpPr>
                <p:nvPr/>
              </p:nvCxnSpPr>
              <p:spPr bwMode="auto">
                <a:xfrm flipV="1">
                  <a:off x="5274178" y="3604916"/>
                  <a:ext cx="1" cy="36004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80" name="Organigramme : Stockage à accès direct 30"/>
                <p:cNvSpPr/>
                <p:nvPr/>
              </p:nvSpPr>
              <p:spPr bwMode="auto">
                <a:xfrm rot="16200000">
                  <a:off x="5167137" y="3696833"/>
                  <a:ext cx="214751" cy="71900"/>
                </a:xfrm>
                <a:prstGeom prst="flowChartMagneticDrum">
                  <a:avLst/>
                </a:prstGeom>
                <a:solidFill>
                  <a:srgbClr val="00B050"/>
                </a:solidFill>
                <a:ln w="3175">
                  <a:solidFill>
                    <a:srgbClr val="FFFF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914355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2400" b="0" dirty="0">
                    <a:solidFill>
                      <a:srgbClr val="009EBD"/>
                    </a:solidFill>
                  </a:endParaRPr>
                </a:p>
              </p:txBody>
            </p:sp>
          </p:grpSp>
          <p:grpSp>
            <p:nvGrpSpPr>
              <p:cNvPr id="30758" name="Groupe 26"/>
              <p:cNvGrpSpPr>
                <a:grpSpLocks/>
              </p:cNvGrpSpPr>
              <p:nvPr/>
            </p:nvGrpSpPr>
            <p:grpSpPr bwMode="auto">
              <a:xfrm>
                <a:off x="5112568" y="2671487"/>
                <a:ext cx="72006" cy="270030"/>
                <a:chOff x="5237999" y="3604916"/>
                <a:chExt cx="72006" cy="360040"/>
              </a:xfrm>
            </p:grpSpPr>
            <p:cxnSp>
              <p:nvCxnSpPr>
                <p:cNvPr id="30814" name="Connecteur droit 32"/>
                <p:cNvCxnSpPr>
                  <a:cxnSpLocks noChangeShapeType="1"/>
                </p:cNvCxnSpPr>
                <p:nvPr/>
              </p:nvCxnSpPr>
              <p:spPr bwMode="auto">
                <a:xfrm flipV="1">
                  <a:off x="5274178" y="3604916"/>
                  <a:ext cx="1" cy="36004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77" name="Organigramme : Stockage à accès direct 33"/>
                <p:cNvSpPr/>
                <p:nvPr/>
              </p:nvSpPr>
              <p:spPr bwMode="auto">
                <a:xfrm rot="16200000">
                  <a:off x="5165367" y="3697083"/>
                  <a:ext cx="216816" cy="71900"/>
                </a:xfrm>
                <a:prstGeom prst="flowChartMagneticDrum">
                  <a:avLst/>
                </a:prstGeom>
                <a:solidFill>
                  <a:srgbClr val="00B050"/>
                </a:solidFill>
                <a:ln w="3175">
                  <a:solidFill>
                    <a:srgbClr val="FFFF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914355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2400" b="0" dirty="0">
                    <a:solidFill>
                      <a:srgbClr val="009EBD"/>
                    </a:solidFill>
                  </a:endParaRPr>
                </a:p>
              </p:txBody>
            </p:sp>
          </p:grpSp>
          <p:grpSp>
            <p:nvGrpSpPr>
              <p:cNvPr id="30759" name="Groupe 26"/>
              <p:cNvGrpSpPr>
                <a:grpSpLocks/>
              </p:cNvGrpSpPr>
              <p:nvPr/>
            </p:nvGrpSpPr>
            <p:grpSpPr bwMode="auto">
              <a:xfrm>
                <a:off x="5652120" y="2679762"/>
                <a:ext cx="72006" cy="270030"/>
                <a:chOff x="5237999" y="3604916"/>
                <a:chExt cx="72006" cy="360040"/>
              </a:xfrm>
            </p:grpSpPr>
            <p:cxnSp>
              <p:nvCxnSpPr>
                <p:cNvPr id="30810" name="Connecteur droit 35"/>
                <p:cNvCxnSpPr>
                  <a:cxnSpLocks noChangeShapeType="1"/>
                </p:cNvCxnSpPr>
                <p:nvPr/>
              </p:nvCxnSpPr>
              <p:spPr bwMode="auto">
                <a:xfrm flipV="1">
                  <a:off x="5274178" y="3604916"/>
                  <a:ext cx="1" cy="36004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75" name="Organigramme : Stockage à accès direct 36"/>
                <p:cNvSpPr/>
                <p:nvPr/>
              </p:nvSpPr>
              <p:spPr bwMode="auto">
                <a:xfrm rot="16200000">
                  <a:off x="5167031" y="3697404"/>
                  <a:ext cx="214751" cy="71901"/>
                </a:xfrm>
                <a:prstGeom prst="flowChartMagneticDrum">
                  <a:avLst/>
                </a:prstGeom>
                <a:solidFill>
                  <a:srgbClr val="00B050"/>
                </a:solidFill>
                <a:ln w="3175">
                  <a:solidFill>
                    <a:srgbClr val="FFFF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914355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2400" b="0" dirty="0">
                    <a:solidFill>
                      <a:srgbClr val="009EBD"/>
                    </a:solidFill>
                  </a:endParaRPr>
                </a:p>
              </p:txBody>
            </p:sp>
          </p:grpSp>
          <p:grpSp>
            <p:nvGrpSpPr>
              <p:cNvPr id="30760" name="Groupe 26"/>
              <p:cNvGrpSpPr>
                <a:grpSpLocks/>
              </p:cNvGrpSpPr>
              <p:nvPr/>
            </p:nvGrpSpPr>
            <p:grpSpPr bwMode="auto">
              <a:xfrm>
                <a:off x="4752528" y="3265553"/>
                <a:ext cx="72006" cy="270030"/>
                <a:chOff x="5237999" y="3604916"/>
                <a:chExt cx="72006" cy="360040"/>
              </a:xfrm>
            </p:grpSpPr>
            <p:cxnSp>
              <p:nvCxnSpPr>
                <p:cNvPr id="30806" name="Connecteur droit 38"/>
                <p:cNvCxnSpPr>
                  <a:cxnSpLocks noChangeShapeType="1"/>
                </p:cNvCxnSpPr>
                <p:nvPr/>
              </p:nvCxnSpPr>
              <p:spPr bwMode="auto">
                <a:xfrm flipV="1">
                  <a:off x="5274178" y="3604916"/>
                  <a:ext cx="1" cy="36004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73" name="Organigramme : Stockage à accès direct 39"/>
                <p:cNvSpPr/>
                <p:nvPr/>
              </p:nvSpPr>
              <p:spPr bwMode="auto">
                <a:xfrm rot="16200000">
                  <a:off x="5166933" y="3696885"/>
                  <a:ext cx="214751" cy="71901"/>
                </a:xfrm>
                <a:prstGeom prst="flowChartMagneticDrum">
                  <a:avLst/>
                </a:prstGeom>
                <a:solidFill>
                  <a:srgbClr val="00B050"/>
                </a:solidFill>
                <a:ln w="3175">
                  <a:solidFill>
                    <a:srgbClr val="FFFF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914355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2400" b="0" dirty="0">
                    <a:solidFill>
                      <a:srgbClr val="009EBD"/>
                    </a:solidFill>
                  </a:endParaRPr>
                </a:p>
              </p:txBody>
            </p:sp>
          </p:grpSp>
          <p:grpSp>
            <p:nvGrpSpPr>
              <p:cNvPr id="30761" name="Groupe 26"/>
              <p:cNvGrpSpPr>
                <a:grpSpLocks/>
              </p:cNvGrpSpPr>
              <p:nvPr/>
            </p:nvGrpSpPr>
            <p:grpSpPr bwMode="auto">
              <a:xfrm>
                <a:off x="5148064" y="1761660"/>
                <a:ext cx="72006" cy="270030"/>
                <a:chOff x="5237999" y="3604916"/>
                <a:chExt cx="72006" cy="360040"/>
              </a:xfrm>
            </p:grpSpPr>
            <p:cxnSp>
              <p:nvCxnSpPr>
                <p:cNvPr id="30802" name="Connecteur droit 41"/>
                <p:cNvCxnSpPr>
                  <a:cxnSpLocks noChangeShapeType="1"/>
                </p:cNvCxnSpPr>
                <p:nvPr/>
              </p:nvCxnSpPr>
              <p:spPr bwMode="auto">
                <a:xfrm flipV="1">
                  <a:off x="5274178" y="3604916"/>
                  <a:ext cx="1" cy="36004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71" name="Organigramme : Stockage à accès direct 42"/>
                <p:cNvSpPr/>
                <p:nvPr/>
              </p:nvSpPr>
              <p:spPr bwMode="auto">
                <a:xfrm rot="16200000">
                  <a:off x="5188977" y="3674006"/>
                  <a:ext cx="214751" cy="117991"/>
                </a:xfrm>
                <a:prstGeom prst="flowChartMagneticDrum">
                  <a:avLst/>
                </a:prstGeom>
                <a:solidFill>
                  <a:srgbClr val="00B050"/>
                </a:solidFill>
                <a:ln w="3175">
                  <a:solidFill>
                    <a:srgbClr val="FFFF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914355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2400" b="0" dirty="0">
                    <a:solidFill>
                      <a:srgbClr val="009EBD"/>
                    </a:solidFill>
                  </a:endParaRPr>
                </a:p>
              </p:txBody>
            </p:sp>
          </p:grpSp>
          <p:grpSp>
            <p:nvGrpSpPr>
              <p:cNvPr id="30762" name="Groupe 26"/>
              <p:cNvGrpSpPr>
                <a:grpSpLocks/>
              </p:cNvGrpSpPr>
              <p:nvPr/>
            </p:nvGrpSpPr>
            <p:grpSpPr bwMode="auto">
              <a:xfrm>
                <a:off x="3851920" y="2193708"/>
                <a:ext cx="72006" cy="270030"/>
                <a:chOff x="5237999" y="3604916"/>
                <a:chExt cx="72006" cy="360040"/>
              </a:xfrm>
            </p:grpSpPr>
            <p:cxnSp>
              <p:nvCxnSpPr>
                <p:cNvPr id="30798" name="Connecteur droit 44"/>
                <p:cNvCxnSpPr>
                  <a:cxnSpLocks noChangeShapeType="1"/>
                </p:cNvCxnSpPr>
                <p:nvPr/>
              </p:nvCxnSpPr>
              <p:spPr bwMode="auto">
                <a:xfrm flipV="1">
                  <a:off x="5274178" y="3604916"/>
                  <a:ext cx="1" cy="36004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69" name="Organigramme : Stockage à accès direct 168"/>
                <p:cNvSpPr/>
                <p:nvPr/>
              </p:nvSpPr>
              <p:spPr bwMode="auto">
                <a:xfrm rot="16200000">
                  <a:off x="5166006" y="3697097"/>
                  <a:ext cx="214751" cy="71900"/>
                </a:xfrm>
                <a:prstGeom prst="flowChartMagneticDrum">
                  <a:avLst/>
                </a:prstGeom>
                <a:solidFill>
                  <a:srgbClr val="00B050"/>
                </a:solidFill>
                <a:ln w="3175">
                  <a:solidFill>
                    <a:srgbClr val="FFFF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914355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2400" b="0" dirty="0">
                    <a:solidFill>
                      <a:srgbClr val="009EBD"/>
                    </a:solidFill>
                  </a:endParaRPr>
                </a:p>
              </p:txBody>
            </p:sp>
          </p:grpSp>
          <p:grpSp>
            <p:nvGrpSpPr>
              <p:cNvPr id="30763" name="Groupe 26"/>
              <p:cNvGrpSpPr>
                <a:grpSpLocks/>
              </p:cNvGrpSpPr>
              <p:nvPr/>
            </p:nvGrpSpPr>
            <p:grpSpPr bwMode="auto">
              <a:xfrm>
                <a:off x="5796136" y="3111810"/>
                <a:ext cx="72006" cy="270030"/>
                <a:chOff x="5237999" y="3604916"/>
                <a:chExt cx="72006" cy="360040"/>
              </a:xfrm>
            </p:grpSpPr>
            <p:cxnSp>
              <p:nvCxnSpPr>
                <p:cNvPr id="30794" name="Connecteur droit 165"/>
                <p:cNvCxnSpPr>
                  <a:cxnSpLocks noChangeShapeType="1"/>
                </p:cNvCxnSpPr>
                <p:nvPr/>
              </p:nvCxnSpPr>
              <p:spPr bwMode="auto">
                <a:xfrm flipV="1">
                  <a:off x="5274178" y="3604916"/>
                  <a:ext cx="1" cy="36004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67" name="Organigramme : Stockage à accès direct 166"/>
                <p:cNvSpPr/>
                <p:nvPr/>
              </p:nvSpPr>
              <p:spPr bwMode="auto">
                <a:xfrm rot="16200000">
                  <a:off x="5166818" y="3697451"/>
                  <a:ext cx="214751" cy="71901"/>
                </a:xfrm>
                <a:prstGeom prst="flowChartMagneticDrum">
                  <a:avLst/>
                </a:prstGeom>
                <a:solidFill>
                  <a:srgbClr val="00B050"/>
                </a:solidFill>
                <a:ln w="3175">
                  <a:solidFill>
                    <a:srgbClr val="FFFF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914355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2400" b="0" dirty="0">
                    <a:solidFill>
                      <a:srgbClr val="009EBD"/>
                    </a:solidFill>
                  </a:endParaRPr>
                </a:p>
              </p:txBody>
            </p:sp>
          </p:grpSp>
          <p:grpSp>
            <p:nvGrpSpPr>
              <p:cNvPr id="30764" name="Groupe 26"/>
              <p:cNvGrpSpPr>
                <a:grpSpLocks/>
              </p:cNvGrpSpPr>
              <p:nvPr/>
            </p:nvGrpSpPr>
            <p:grpSpPr bwMode="auto">
              <a:xfrm>
                <a:off x="5004048" y="3507854"/>
                <a:ext cx="72006" cy="270030"/>
                <a:chOff x="5237999" y="3604916"/>
                <a:chExt cx="72006" cy="360040"/>
              </a:xfrm>
            </p:grpSpPr>
            <p:cxnSp>
              <p:nvCxnSpPr>
                <p:cNvPr id="30790" name="Connecteur droit 163"/>
                <p:cNvCxnSpPr>
                  <a:cxnSpLocks noChangeShapeType="1"/>
                </p:cNvCxnSpPr>
                <p:nvPr/>
              </p:nvCxnSpPr>
              <p:spPr bwMode="auto">
                <a:xfrm flipV="1">
                  <a:off x="5274178" y="3604916"/>
                  <a:ext cx="1" cy="36004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65" name="Organigramme : Stockage à accès direct 164"/>
                <p:cNvSpPr/>
                <p:nvPr/>
              </p:nvSpPr>
              <p:spPr bwMode="auto">
                <a:xfrm rot="16200000">
                  <a:off x="5166146" y="3698009"/>
                  <a:ext cx="214751" cy="71901"/>
                </a:xfrm>
                <a:prstGeom prst="flowChartMagneticDrum">
                  <a:avLst/>
                </a:prstGeom>
                <a:solidFill>
                  <a:srgbClr val="00B050"/>
                </a:solidFill>
                <a:ln w="3175">
                  <a:solidFill>
                    <a:srgbClr val="FFFF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914355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2400" b="0" dirty="0">
                    <a:solidFill>
                      <a:srgbClr val="009EBD"/>
                    </a:solidFill>
                  </a:endParaRPr>
                </a:p>
              </p:txBody>
            </p:sp>
          </p:grpSp>
          <p:grpSp>
            <p:nvGrpSpPr>
              <p:cNvPr id="30765" name="Groupe 26"/>
              <p:cNvGrpSpPr>
                <a:grpSpLocks/>
              </p:cNvGrpSpPr>
              <p:nvPr/>
            </p:nvGrpSpPr>
            <p:grpSpPr bwMode="auto">
              <a:xfrm>
                <a:off x="4211960" y="3381840"/>
                <a:ext cx="72006" cy="270030"/>
                <a:chOff x="5237999" y="3604916"/>
                <a:chExt cx="72006" cy="360040"/>
              </a:xfrm>
            </p:grpSpPr>
            <p:cxnSp>
              <p:nvCxnSpPr>
                <p:cNvPr id="30786" name="Connecteur droit 161"/>
                <p:cNvCxnSpPr>
                  <a:cxnSpLocks noChangeShapeType="1"/>
                </p:cNvCxnSpPr>
                <p:nvPr/>
              </p:nvCxnSpPr>
              <p:spPr bwMode="auto">
                <a:xfrm flipV="1">
                  <a:off x="5274178" y="3604916"/>
                  <a:ext cx="1" cy="36004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63" name="Organigramme : Stockage à accès direct 162"/>
                <p:cNvSpPr/>
                <p:nvPr/>
              </p:nvSpPr>
              <p:spPr bwMode="auto">
                <a:xfrm rot="16200000">
                  <a:off x="5166284" y="3697740"/>
                  <a:ext cx="216815" cy="71900"/>
                </a:xfrm>
                <a:prstGeom prst="flowChartMagneticDrum">
                  <a:avLst/>
                </a:prstGeom>
                <a:solidFill>
                  <a:srgbClr val="00B050"/>
                </a:solidFill>
                <a:ln w="3175">
                  <a:solidFill>
                    <a:srgbClr val="FFFF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914355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2400" b="0" dirty="0">
                    <a:solidFill>
                      <a:srgbClr val="009EBD"/>
                    </a:solidFill>
                  </a:endParaRPr>
                </a:p>
              </p:txBody>
            </p:sp>
          </p:grpSp>
          <p:grpSp>
            <p:nvGrpSpPr>
              <p:cNvPr id="30766" name="Groupe 26"/>
              <p:cNvGrpSpPr>
                <a:grpSpLocks/>
              </p:cNvGrpSpPr>
              <p:nvPr/>
            </p:nvGrpSpPr>
            <p:grpSpPr bwMode="auto">
              <a:xfrm>
                <a:off x="6516216" y="3651870"/>
                <a:ext cx="72006" cy="270030"/>
                <a:chOff x="5237999" y="3604916"/>
                <a:chExt cx="72006" cy="360040"/>
              </a:xfrm>
            </p:grpSpPr>
            <p:cxnSp>
              <p:nvCxnSpPr>
                <p:cNvPr id="30782" name="Connecteur droit 159"/>
                <p:cNvCxnSpPr>
                  <a:cxnSpLocks noChangeShapeType="1"/>
                </p:cNvCxnSpPr>
                <p:nvPr/>
              </p:nvCxnSpPr>
              <p:spPr bwMode="auto">
                <a:xfrm flipV="1">
                  <a:off x="5274178" y="3604916"/>
                  <a:ext cx="1" cy="36004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61" name="Organigramme : Stockage à accès direct 160"/>
                <p:cNvSpPr/>
                <p:nvPr/>
              </p:nvSpPr>
              <p:spPr bwMode="auto">
                <a:xfrm rot="16200000">
                  <a:off x="5189719" y="3720148"/>
                  <a:ext cx="214751" cy="27654"/>
                </a:xfrm>
                <a:prstGeom prst="flowChartMagneticDrum">
                  <a:avLst/>
                </a:prstGeom>
                <a:solidFill>
                  <a:srgbClr val="00B050"/>
                </a:solidFill>
                <a:ln w="3175">
                  <a:solidFill>
                    <a:srgbClr val="FFFF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914355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2400" b="0" dirty="0">
                    <a:solidFill>
                      <a:srgbClr val="009EBD"/>
                    </a:solidFill>
                  </a:endParaRPr>
                </a:p>
              </p:txBody>
            </p:sp>
          </p:grpSp>
          <p:grpSp>
            <p:nvGrpSpPr>
              <p:cNvPr id="30767" name="Groupe 26"/>
              <p:cNvGrpSpPr>
                <a:grpSpLocks/>
              </p:cNvGrpSpPr>
              <p:nvPr/>
            </p:nvGrpSpPr>
            <p:grpSpPr bwMode="auto">
              <a:xfrm>
                <a:off x="4427984" y="2787774"/>
                <a:ext cx="72006" cy="270030"/>
                <a:chOff x="5237999" y="3604916"/>
                <a:chExt cx="72006" cy="360040"/>
              </a:xfrm>
            </p:grpSpPr>
            <p:cxnSp>
              <p:nvCxnSpPr>
                <p:cNvPr id="30778" name="Connecteur droit 157"/>
                <p:cNvCxnSpPr>
                  <a:cxnSpLocks noChangeShapeType="1"/>
                </p:cNvCxnSpPr>
                <p:nvPr/>
              </p:nvCxnSpPr>
              <p:spPr bwMode="auto">
                <a:xfrm flipV="1">
                  <a:off x="5274178" y="3604916"/>
                  <a:ext cx="1" cy="36004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59" name="Organigramme : Stockage à accès direct 158"/>
                <p:cNvSpPr/>
                <p:nvPr/>
              </p:nvSpPr>
              <p:spPr bwMode="auto">
                <a:xfrm rot="16200000">
                  <a:off x="5141186" y="3672122"/>
                  <a:ext cx="266373" cy="71901"/>
                </a:xfrm>
                <a:prstGeom prst="flowChartMagneticDrum">
                  <a:avLst/>
                </a:prstGeom>
                <a:solidFill>
                  <a:srgbClr val="00B050"/>
                </a:solidFill>
                <a:ln w="3175">
                  <a:solidFill>
                    <a:srgbClr val="FFFF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914355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2400" b="0" dirty="0">
                    <a:solidFill>
                      <a:srgbClr val="009EBD"/>
                    </a:solidFill>
                  </a:endParaRPr>
                </a:p>
              </p:txBody>
            </p:sp>
          </p:grpSp>
          <p:grpSp>
            <p:nvGrpSpPr>
              <p:cNvPr id="30768" name="Groupe 26"/>
              <p:cNvGrpSpPr>
                <a:grpSpLocks/>
              </p:cNvGrpSpPr>
              <p:nvPr/>
            </p:nvGrpSpPr>
            <p:grpSpPr bwMode="auto">
              <a:xfrm>
                <a:off x="4427984" y="2463738"/>
                <a:ext cx="72006" cy="270030"/>
                <a:chOff x="5237999" y="3604916"/>
                <a:chExt cx="72006" cy="360040"/>
              </a:xfrm>
            </p:grpSpPr>
            <p:cxnSp>
              <p:nvCxnSpPr>
                <p:cNvPr id="30774" name="Connecteur droit 155"/>
                <p:cNvCxnSpPr>
                  <a:cxnSpLocks noChangeShapeType="1"/>
                </p:cNvCxnSpPr>
                <p:nvPr/>
              </p:nvCxnSpPr>
              <p:spPr bwMode="auto">
                <a:xfrm flipV="1">
                  <a:off x="5274178" y="3604916"/>
                  <a:ext cx="1" cy="36004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57" name="Organigramme : Stockage à accès direct 156"/>
                <p:cNvSpPr/>
                <p:nvPr/>
              </p:nvSpPr>
              <p:spPr bwMode="auto">
                <a:xfrm rot="16200000">
                  <a:off x="5165965" y="3697382"/>
                  <a:ext cx="216816" cy="71901"/>
                </a:xfrm>
                <a:prstGeom prst="flowChartMagneticDrum">
                  <a:avLst/>
                </a:prstGeom>
                <a:solidFill>
                  <a:srgbClr val="00B050"/>
                </a:solidFill>
                <a:ln w="3175">
                  <a:solidFill>
                    <a:srgbClr val="FFFF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914355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2400" b="0" dirty="0">
                    <a:solidFill>
                      <a:srgbClr val="009EBD"/>
                    </a:solidFill>
                  </a:endParaRPr>
                </a:p>
              </p:txBody>
            </p:sp>
          </p:grpSp>
          <p:grpSp>
            <p:nvGrpSpPr>
              <p:cNvPr id="30769" name="Groupe 26"/>
              <p:cNvGrpSpPr>
                <a:grpSpLocks/>
              </p:cNvGrpSpPr>
              <p:nvPr/>
            </p:nvGrpSpPr>
            <p:grpSpPr bwMode="auto">
              <a:xfrm>
                <a:off x="5256584" y="3049529"/>
                <a:ext cx="72006" cy="270030"/>
                <a:chOff x="5237999" y="3604916"/>
                <a:chExt cx="72006" cy="360040"/>
              </a:xfrm>
            </p:grpSpPr>
            <p:cxnSp>
              <p:nvCxnSpPr>
                <p:cNvPr id="30770" name="Connecteur droit 153"/>
                <p:cNvCxnSpPr>
                  <a:cxnSpLocks noChangeShapeType="1"/>
                </p:cNvCxnSpPr>
                <p:nvPr/>
              </p:nvCxnSpPr>
              <p:spPr bwMode="auto">
                <a:xfrm flipV="1">
                  <a:off x="5274178" y="3604916"/>
                  <a:ext cx="1" cy="36004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55" name="Organigramme : Stockage à accès direct 154"/>
                <p:cNvSpPr/>
                <p:nvPr/>
              </p:nvSpPr>
              <p:spPr bwMode="auto">
                <a:xfrm rot="16200000">
                  <a:off x="5166186" y="3697897"/>
                  <a:ext cx="214751" cy="71900"/>
                </a:xfrm>
                <a:prstGeom prst="flowChartMagneticDrum">
                  <a:avLst/>
                </a:prstGeom>
                <a:solidFill>
                  <a:srgbClr val="00B050"/>
                </a:solidFill>
                <a:ln w="3175">
                  <a:solidFill>
                    <a:srgbClr val="FFFF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914355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2400" b="0" dirty="0">
                    <a:solidFill>
                      <a:srgbClr val="009EBD"/>
                    </a:solidFill>
                  </a:endParaRPr>
                </a:p>
              </p:txBody>
            </p:sp>
          </p:grpSp>
        </p:grpSp>
        <p:pic>
          <p:nvPicPr>
            <p:cNvPr id="92" name="Picture 9" descr="E:\MIL - Inmediats\onde-radi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53159"/>
            <a:stretch>
              <a:fillRect/>
            </a:stretch>
          </p:blipFill>
          <p:spPr bwMode="auto">
            <a:xfrm>
              <a:off x="3302421" y="3394522"/>
              <a:ext cx="432048" cy="1224136"/>
            </a:xfrm>
            <a:prstGeom prst="rect">
              <a:avLst/>
            </a:prstGeom>
            <a:noFill/>
          </p:spPr>
        </p:pic>
        <p:pic>
          <p:nvPicPr>
            <p:cNvPr id="95" name="Picture 11" descr="E:\MIL - Inmediats\10143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380827" y="2482791"/>
              <a:ext cx="1616968" cy="1905000"/>
            </a:xfrm>
            <a:prstGeom prst="rect">
              <a:avLst/>
            </a:prstGeom>
            <a:noFill/>
          </p:spPr>
        </p:pic>
        <p:pic>
          <p:nvPicPr>
            <p:cNvPr id="30732" name="Picture 12" descr="E:\MIL - Inmediats\cloud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377" y="2787401"/>
              <a:ext cx="1227018" cy="115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1" name="Picture 11" descr="E:\MIL - Inmediats\10143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rot="5400000">
              <a:off x="7461296" y="3743240"/>
              <a:ext cx="1905000" cy="1584176"/>
            </a:xfrm>
            <a:prstGeom prst="rect">
              <a:avLst/>
            </a:prstGeom>
            <a:noFill/>
          </p:spPr>
        </p:pic>
        <p:pic>
          <p:nvPicPr>
            <p:cNvPr id="30734" name="Picture 13" descr="E:\MIL - Inmediats\13193009-smartphone-a-ecran-tactile-avec-des-nuages--d-39-icones-d-39-application-colores-isoles-sur-fond-bla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3771" y="5245852"/>
              <a:ext cx="1080120" cy="115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5" name="Picture 1" descr="E:\eLab\Visite MB 10.12.2013\1975light_pole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3065" y="2347473"/>
              <a:ext cx="639356" cy="960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736" name="Groupe 5"/>
            <p:cNvGrpSpPr>
              <a:grpSpLocks/>
            </p:cNvGrpSpPr>
            <p:nvPr/>
          </p:nvGrpSpPr>
          <p:grpSpPr bwMode="auto">
            <a:xfrm>
              <a:off x="208454" y="3506095"/>
              <a:ext cx="2514314" cy="1185758"/>
              <a:chOff x="208454" y="2368886"/>
              <a:chExt cx="2514314" cy="889319"/>
            </a:xfrm>
          </p:grpSpPr>
          <p:pic>
            <p:nvPicPr>
              <p:cNvPr id="30750" name="Picture 3" descr="E:\MIL - Inmediats\4e60aa78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4697" y="2537400"/>
                <a:ext cx="648071" cy="594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51" name="Picture 10" descr="E:\MIL - Inmediats\nespresso-citiz.gif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91" r="9091"/>
              <a:stretch>
                <a:fillRect/>
              </a:stretch>
            </p:blipFill>
            <p:spPr bwMode="auto">
              <a:xfrm>
                <a:off x="208454" y="2544747"/>
                <a:ext cx="576064" cy="594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52" name="Picture 2" descr="E:\eLab\Visite MB 10.12.2013\Le-Xerox-WorkCentre-7545--35275-1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4399" y="2368886"/>
                <a:ext cx="1008112" cy="8893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37" name="Groupe 34"/>
            <p:cNvGrpSpPr>
              <a:grpSpLocks/>
            </p:cNvGrpSpPr>
            <p:nvPr/>
          </p:nvGrpSpPr>
          <p:grpSpPr bwMode="auto">
            <a:xfrm>
              <a:off x="1859303" y="5022118"/>
              <a:ext cx="1501856" cy="1219122"/>
              <a:chOff x="1805499" y="3734623"/>
              <a:chExt cx="1699687" cy="1004666"/>
            </a:xfrm>
          </p:grpSpPr>
          <p:pic>
            <p:nvPicPr>
              <p:cNvPr id="30747" name="Picture 3" descr="E:\eLab\Visite MB 10.12.2013\h_211177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5499" y="3871052"/>
                <a:ext cx="648072" cy="5865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48" name="Picture 4" descr="E:\eLab\Visite MB 10.12.2013\wagon-citerne-colas-rail-ho-trains-miniatures-materiel-remorque-jouef-6110.jp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75" t="21634" r="6772" b="10374"/>
              <a:stretch>
                <a:fillRect/>
              </a:stretch>
            </p:blipFill>
            <p:spPr bwMode="auto">
              <a:xfrm>
                <a:off x="2353058" y="4219767"/>
                <a:ext cx="1152128" cy="5195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49" name="Picture 5" descr="E:\eLab\Visite MB 10.12.2013\mb0000005au.jp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235" b="16885"/>
              <a:stretch>
                <a:fillRect/>
              </a:stretch>
            </p:blipFill>
            <p:spPr bwMode="auto">
              <a:xfrm>
                <a:off x="2510445" y="3734623"/>
                <a:ext cx="837358" cy="4137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38" name="Groupe 10"/>
            <p:cNvGrpSpPr>
              <a:grpSpLocks/>
            </p:cNvGrpSpPr>
            <p:nvPr/>
          </p:nvGrpSpPr>
          <p:grpSpPr bwMode="auto">
            <a:xfrm>
              <a:off x="41212" y="5349813"/>
              <a:ext cx="1162654" cy="722330"/>
              <a:chOff x="41212" y="4012362"/>
              <a:chExt cx="1162654" cy="541748"/>
            </a:xfrm>
          </p:grpSpPr>
          <p:pic>
            <p:nvPicPr>
              <p:cNvPr id="30745" name="Picture 2" descr="E:\MIL - Inmediats\e58250e2.pn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12" y="4012362"/>
                <a:ext cx="576064" cy="541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46" name="Picture 8" descr="E:\eLab\Visite MB 10.12.2013\st-600smoke.jpg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0178" y="4143126"/>
                <a:ext cx="493688" cy="3013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39" name="Groupe 37"/>
            <p:cNvGrpSpPr>
              <a:grpSpLocks/>
            </p:cNvGrpSpPr>
            <p:nvPr/>
          </p:nvGrpSpPr>
          <p:grpSpPr bwMode="auto">
            <a:xfrm>
              <a:off x="41212" y="2277445"/>
              <a:ext cx="2059290" cy="949569"/>
              <a:chOff x="41212" y="1708083"/>
              <a:chExt cx="2059290" cy="712177"/>
            </a:xfrm>
          </p:grpSpPr>
          <p:pic>
            <p:nvPicPr>
              <p:cNvPr id="30742" name="Picture 2" descr="E:\eLab\Visite MB 10.12.2013\G1_6S_G2_5S_G4S_Steel_Case_Gas_Meter.jpg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12" y="1730164"/>
                <a:ext cx="576064" cy="605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43" name="Picture 6" descr="E:\eLab\Visite MB 10.12.2013\linky-1.jpg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271" r="27542"/>
              <a:stretch>
                <a:fillRect/>
              </a:stretch>
            </p:blipFill>
            <p:spPr bwMode="auto">
              <a:xfrm>
                <a:off x="797122" y="1708083"/>
                <a:ext cx="504056" cy="712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44" name="Picture 2" descr="http://img.directindustry.fr/images_di/photo-g/compteurs-eau-turbine-jet-unique-cadrans-secs-70229-3136895.jpg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401883" y="1778994"/>
                <a:ext cx="698619" cy="5725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6" name="Picture 9" descr="E:\MIL - Inmediats\onde-radi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53159"/>
            <a:stretch>
              <a:fillRect/>
            </a:stretch>
          </p:blipFill>
          <p:spPr bwMode="auto">
            <a:xfrm rot="1181081">
              <a:off x="3768653" y="2132692"/>
              <a:ext cx="432048" cy="1224136"/>
            </a:xfrm>
            <a:prstGeom prst="rect">
              <a:avLst/>
            </a:prstGeom>
            <a:noFill/>
          </p:spPr>
        </p:pic>
        <p:pic>
          <p:nvPicPr>
            <p:cNvPr id="121" name="Picture 9" descr="E:\MIL - Inmediats\onde-radio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53159"/>
            <a:stretch>
              <a:fillRect/>
            </a:stretch>
          </p:blipFill>
          <p:spPr bwMode="auto">
            <a:xfrm rot="19177549">
              <a:off x="3772241" y="4601011"/>
              <a:ext cx="432048" cy="1224136"/>
            </a:xfrm>
            <a:prstGeom prst="rect">
              <a:avLst/>
            </a:prstGeom>
            <a:noFill/>
          </p:spPr>
        </p:pic>
      </p:grpSp>
      <p:pic>
        <p:nvPicPr>
          <p:cNvPr id="30728" name="Image 83" descr="http://s.tf1.fr/mmdia/i/79/3/le-thermostat-connecte-de-netatmo-dessine-par-philippe-starck-11031793qdakl_1713.jpg?v=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0" t="29355" r="1357" b="12540"/>
          <a:stretch>
            <a:fillRect/>
          </a:stretch>
        </p:blipFill>
        <p:spPr bwMode="auto">
          <a:xfrm>
            <a:off x="855663" y="4217988"/>
            <a:ext cx="75723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765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85" y="4724400"/>
            <a:ext cx="3486150" cy="17621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116">
            <a:off x="885391" y="3567289"/>
            <a:ext cx="1747183" cy="114582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1"/>
            </a:prst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8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 descr="C:\Users\BDunn\Documents\GRAPHICS\Gateway-pi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119" y="1402342"/>
            <a:ext cx="920403" cy="1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583" name="Straight Connector 5"/>
          <p:cNvCxnSpPr>
            <a:cxnSpLocks noChangeShapeType="1"/>
          </p:cNvCxnSpPr>
          <p:nvPr/>
        </p:nvCxnSpPr>
        <p:spPr bwMode="auto">
          <a:xfrm flipV="1">
            <a:off x="2819400" y="2286000"/>
            <a:ext cx="3997719" cy="2418238"/>
          </a:xfrm>
          <a:prstGeom prst="line">
            <a:avLst/>
          </a:prstGeom>
          <a:noFill/>
          <a:ln w="25400" algn="ctr">
            <a:solidFill>
              <a:srgbClr val="0070C0"/>
            </a:solidFill>
            <a:prstDash val="lgDash"/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Rectangle 19"/>
          <p:cNvSpPr/>
          <p:nvPr/>
        </p:nvSpPr>
        <p:spPr bwMode="auto">
          <a:xfrm>
            <a:off x="282785" y="3077487"/>
            <a:ext cx="2770189" cy="3693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DAEDEF">
                    <a:lumMod val="10000"/>
                  </a:srgbClr>
                </a:solidFill>
                <a:latin typeface="Tahoma" pitchFamily="22" charset="0"/>
                <a:ea typeface="Arial" pitchFamily="22" charset="0"/>
                <a:cs typeface="Arial" pitchFamily="22" charset="0"/>
              </a:rPr>
              <a:t> Long Range Node IC</a:t>
            </a:r>
            <a:endParaRPr lang="en-US" dirty="0">
              <a:solidFill>
                <a:srgbClr val="DAEDEF">
                  <a:lumMod val="10000"/>
                </a:srgbClr>
              </a:solidFill>
              <a:latin typeface="Tahoma" pitchFamily="22" charset="0"/>
              <a:ea typeface="Arial" pitchFamily="22" charset="0"/>
              <a:cs typeface="Arial" pitchFamily="22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669294" y="1033010"/>
            <a:ext cx="3216055" cy="3693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DAEDEF">
                    <a:lumMod val="10000"/>
                  </a:srgbClr>
                </a:solidFill>
                <a:latin typeface="Tahoma" pitchFamily="22" charset="0"/>
                <a:ea typeface="Arial" pitchFamily="22" charset="0"/>
                <a:cs typeface="Arial" pitchFamily="22" charset="0"/>
              </a:rPr>
              <a:t>Long Range Gateway IC</a:t>
            </a:r>
            <a:endParaRPr lang="en-US" dirty="0">
              <a:solidFill>
                <a:srgbClr val="DAEDEF">
                  <a:lumMod val="10000"/>
                </a:srgbClr>
              </a:solidFill>
              <a:latin typeface="Tahoma" pitchFamily="22" charset="0"/>
              <a:ea typeface="Arial" pitchFamily="22" charset="0"/>
              <a:cs typeface="Arial" pitchFamily="22" charset="0"/>
            </a:endParaRPr>
          </a:p>
        </p:txBody>
      </p:sp>
      <p:cxnSp>
        <p:nvCxnSpPr>
          <p:cNvPr id="24589" name="Straight Arrow Connector 25"/>
          <p:cNvCxnSpPr>
            <a:cxnSpLocks noChangeShapeType="1"/>
          </p:cNvCxnSpPr>
          <p:nvPr/>
        </p:nvCxnSpPr>
        <p:spPr bwMode="auto">
          <a:xfrm>
            <a:off x="1501915" y="4383110"/>
            <a:ext cx="523945" cy="642256"/>
          </a:xfrm>
          <a:prstGeom prst="straightConnector1">
            <a:avLst/>
          </a:prstGeom>
          <a:noFill/>
          <a:ln w="9525" algn="ctr">
            <a:solidFill>
              <a:srgbClr val="8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180108" y="228600"/>
            <a:ext cx="6637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What is LoRa?</a:t>
            </a:r>
            <a:endParaRPr lang="en-US" sz="3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466919"/>
            <a:ext cx="795557" cy="128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19742387">
            <a:off x="2867206" y="3006777"/>
            <a:ext cx="3941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000000"/>
                </a:solidFill>
              </a:rPr>
              <a:t>Range </a:t>
            </a:r>
            <a:r>
              <a:rPr lang="en-US" b="0" dirty="0">
                <a:solidFill>
                  <a:srgbClr val="000000"/>
                </a:solidFill>
              </a:rPr>
              <a:t>&gt;</a:t>
            </a:r>
            <a:r>
              <a:rPr lang="en-US" b="0" dirty="0" smtClean="0">
                <a:solidFill>
                  <a:srgbClr val="000000"/>
                </a:solidFill>
              </a:rPr>
              <a:t>cellular at fraction of power</a:t>
            </a: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2400" y="5255090"/>
            <a:ext cx="2624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= 5-10 year battery life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5410200" y="3446819"/>
            <a:ext cx="0" cy="1808271"/>
          </a:xfrm>
          <a:prstGeom prst="straightConnector1">
            <a:avLst/>
          </a:prstGeom>
          <a:solidFill>
            <a:srgbClr val="CC0000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915" y="2704819"/>
            <a:ext cx="631024" cy="3345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799" y="1466919"/>
            <a:ext cx="631024" cy="3345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962400" y="5635664"/>
            <a:ext cx="449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= 5x lower sensor cost than cellular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7075823" y="4436619"/>
            <a:ext cx="1809525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22" charset="0"/>
                <a:ea typeface="Arial" pitchFamily="22" charset="0"/>
                <a:cs typeface="Arial" pitchFamily="22" charset="0"/>
              </a:rPr>
              <a:t>LoRa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22" charset="0"/>
              <a:ea typeface="Arial" pitchFamily="22" charset="0"/>
              <a:cs typeface="Arial" pitchFamily="22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7075822" y="4098065"/>
            <a:ext cx="1809525" cy="33855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22" charset="0"/>
                <a:ea typeface="Arial" pitchFamily="22" charset="0"/>
                <a:cs typeface="Arial" pitchFamily="22" charset="0"/>
              </a:rPr>
              <a:t>LoRaWAN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22" charset="0"/>
              <a:ea typeface="Arial" pitchFamily="22" charset="0"/>
              <a:cs typeface="Arial" pitchFamily="2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11095" y="4462046"/>
            <a:ext cx="775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PHY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512558" y="4098065"/>
            <a:ext cx="1650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MAC Protocol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 bwMode="auto">
          <a:xfrm>
            <a:off x="7075821" y="3759511"/>
            <a:ext cx="1809525" cy="338554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22" charset="0"/>
                <a:ea typeface="Arial" pitchFamily="22" charset="0"/>
                <a:cs typeface="Arial" pitchFamily="22" charset="0"/>
              </a:rPr>
              <a:t>App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22" charset="0"/>
              <a:ea typeface="Arial" pitchFamily="22" charset="0"/>
              <a:cs typeface="Arial" pitchFamily="2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41158" y="3759511"/>
            <a:ext cx="1650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3719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6" grpId="0"/>
      <p:bldP spid="24" grpId="0"/>
      <p:bldP spid="25" grpId="0" animBg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" y="3932238"/>
            <a:ext cx="9144000" cy="2925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1473200"/>
            <a:ext cx="2389188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2" b="6889"/>
          <a:stretch>
            <a:fillRect/>
          </a:stretch>
        </p:blipFill>
        <p:spPr bwMode="auto">
          <a:xfrm>
            <a:off x="290513" y="1584325"/>
            <a:ext cx="24352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>
                <a:latin typeface="Arial" pitchFamily="34" charset="0"/>
              </a:rPr>
              <a:t>LoRa</a:t>
            </a:r>
            <a:r>
              <a:rPr lang="en-GB" altLang="en-US" baseline="8000" smtClean="0">
                <a:latin typeface="Arial" pitchFamily="34" charset="0"/>
              </a:rPr>
              <a:t>™</a:t>
            </a:r>
            <a:r>
              <a:rPr lang="en-GB" altLang="en-US" smtClean="0">
                <a:latin typeface="Arial" pitchFamily="34" charset="0"/>
              </a:rPr>
              <a:t> Network Features</a:t>
            </a:r>
            <a:endParaRPr lang="en-US" altLang="en-US" smtClean="0"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3238" y="2813050"/>
            <a:ext cx="1919287" cy="317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52713" y="2813050"/>
            <a:ext cx="1920875" cy="317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59325" y="2813050"/>
            <a:ext cx="1919288" cy="317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69100" y="2813050"/>
            <a:ext cx="1919288" cy="317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28682" name="Content Placeholder 10"/>
          <p:cNvSpPr txBox="1">
            <a:spLocks/>
          </p:cNvSpPr>
          <p:nvPr/>
        </p:nvSpPr>
        <p:spPr bwMode="auto">
          <a:xfrm>
            <a:off x="6769100" y="2765425"/>
            <a:ext cx="19192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169863" indent="-169863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DDE9EC"/>
              </a:buClr>
              <a:buSzPct val="76000"/>
              <a:buFont typeface="Wingdings 3" pitchFamily="18" charset="2"/>
              <a:buNone/>
            </a:pPr>
            <a:r>
              <a:rPr lang="en-GB" altLang="en-US" b="0">
                <a:solidFill>
                  <a:srgbClr val="FFFFFF"/>
                </a:solidFill>
              </a:rPr>
              <a:t>Low Cost</a:t>
            </a:r>
          </a:p>
          <a:p>
            <a:pPr lvl="1" eaLnBrk="1" hangingPunct="1">
              <a:spcBef>
                <a:spcPts val="500"/>
              </a:spcBef>
              <a:buClr>
                <a:srgbClr val="00B0F0"/>
              </a:buClr>
              <a:buSzPct val="76000"/>
              <a:buFont typeface="Wingdings" pitchFamily="2" charset="2"/>
              <a:buChar char="q"/>
            </a:pPr>
            <a:r>
              <a:rPr lang="en-GB" altLang="en-US" sz="1400" b="0">
                <a:solidFill>
                  <a:srgbClr val="464653"/>
                </a:solidFill>
              </a:rPr>
              <a:t>Minimal i</a:t>
            </a:r>
            <a:r>
              <a:rPr lang="en-GB" altLang="en-US" sz="1400" b="0">
                <a:solidFill>
                  <a:srgbClr val="595959"/>
                </a:solidFill>
              </a:rPr>
              <a:t>nfrastructure</a:t>
            </a:r>
            <a:endParaRPr lang="en-GB" altLang="en-US" sz="1400" b="0">
              <a:solidFill>
                <a:srgbClr val="464653"/>
              </a:solidFill>
            </a:endParaRPr>
          </a:p>
          <a:p>
            <a:pPr lvl="1" eaLnBrk="1" hangingPunct="1">
              <a:spcBef>
                <a:spcPts val="500"/>
              </a:spcBef>
              <a:buClr>
                <a:srgbClr val="00B0F0"/>
              </a:buClr>
              <a:buSzPct val="76000"/>
              <a:buFont typeface="Wingdings" pitchFamily="2" charset="2"/>
              <a:buChar char="q"/>
            </a:pPr>
            <a:r>
              <a:rPr lang="en-GB" altLang="en-US" sz="1400" b="0">
                <a:solidFill>
                  <a:srgbClr val="464653"/>
                </a:solidFill>
              </a:rPr>
              <a:t>Low </a:t>
            </a:r>
            <a:r>
              <a:rPr lang="en-GB" altLang="en-US" sz="1400" b="0">
                <a:solidFill>
                  <a:srgbClr val="595959"/>
                </a:solidFill>
              </a:rPr>
              <a:t>cost end-node</a:t>
            </a:r>
            <a:endParaRPr lang="en-GB" altLang="en-US" sz="1400" b="0">
              <a:solidFill>
                <a:srgbClr val="464653"/>
              </a:solidFill>
            </a:endParaRPr>
          </a:p>
          <a:p>
            <a:pPr lvl="1" eaLnBrk="1" hangingPunct="1">
              <a:spcBef>
                <a:spcPts val="500"/>
              </a:spcBef>
              <a:buClr>
                <a:srgbClr val="00B0F0"/>
              </a:buClr>
              <a:buSzPct val="76000"/>
              <a:buFont typeface="Wingdings" pitchFamily="2" charset="2"/>
              <a:buChar char="q"/>
            </a:pPr>
            <a:r>
              <a:rPr lang="en-GB" altLang="en-US" sz="1400" b="0">
                <a:solidFill>
                  <a:srgbClr val="464653"/>
                </a:solidFill>
              </a:rPr>
              <a:t>Open SW</a:t>
            </a:r>
          </a:p>
        </p:txBody>
      </p:sp>
      <p:sp>
        <p:nvSpPr>
          <p:cNvPr id="28683" name="Content Placeholder 10"/>
          <p:cNvSpPr txBox="1">
            <a:spLocks/>
          </p:cNvSpPr>
          <p:nvPr/>
        </p:nvSpPr>
        <p:spPr bwMode="auto">
          <a:xfrm>
            <a:off x="503238" y="2765425"/>
            <a:ext cx="19192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169863" indent="-169863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DDE9EC"/>
              </a:buClr>
              <a:buSzPct val="76000"/>
              <a:buFont typeface="Wingdings 3" pitchFamily="18" charset="2"/>
              <a:buNone/>
            </a:pPr>
            <a:r>
              <a:rPr lang="en-GB" altLang="en-US" b="0">
                <a:solidFill>
                  <a:srgbClr val="FFFFFF"/>
                </a:solidFill>
              </a:rPr>
              <a:t>Long Range</a:t>
            </a:r>
          </a:p>
          <a:p>
            <a:pPr lvl="1" eaLnBrk="1" hangingPunct="1">
              <a:spcBef>
                <a:spcPts val="500"/>
              </a:spcBef>
              <a:buClr>
                <a:srgbClr val="00B0F0"/>
              </a:buClr>
              <a:buSzPct val="76000"/>
              <a:buFont typeface="Wingdings" pitchFamily="2" charset="2"/>
              <a:buChar char="q"/>
            </a:pPr>
            <a:r>
              <a:rPr lang="en-GB" altLang="en-US" sz="1400" b="0">
                <a:solidFill>
                  <a:srgbClr val="464653"/>
                </a:solidFill>
              </a:rPr>
              <a:t>Greater </a:t>
            </a:r>
            <a:r>
              <a:rPr lang="en-GB" altLang="en-US" sz="1400" b="0">
                <a:solidFill>
                  <a:srgbClr val="595959"/>
                </a:solidFill>
              </a:rPr>
              <a:t>than cellular</a:t>
            </a:r>
            <a:endParaRPr lang="en-GB" altLang="en-US" sz="1400" b="0">
              <a:solidFill>
                <a:srgbClr val="464653"/>
              </a:solidFill>
            </a:endParaRPr>
          </a:p>
          <a:p>
            <a:pPr lvl="1" eaLnBrk="1" hangingPunct="1">
              <a:spcBef>
                <a:spcPts val="500"/>
              </a:spcBef>
              <a:buClr>
                <a:srgbClr val="00B0F0"/>
              </a:buClr>
              <a:buSzPct val="76000"/>
              <a:buFont typeface="Wingdings" pitchFamily="2" charset="2"/>
              <a:buChar char="q"/>
            </a:pPr>
            <a:r>
              <a:rPr lang="en-GB" altLang="en-US" sz="1400" b="0">
                <a:solidFill>
                  <a:srgbClr val="464653"/>
                </a:solidFill>
              </a:rPr>
              <a:t>Deep </a:t>
            </a:r>
            <a:r>
              <a:rPr lang="en-GB" altLang="en-US" sz="1400" b="0">
                <a:solidFill>
                  <a:srgbClr val="595959"/>
                </a:solidFill>
              </a:rPr>
              <a:t>indoor coverage</a:t>
            </a:r>
            <a:endParaRPr lang="en-GB" altLang="en-US" sz="1400" b="0">
              <a:solidFill>
                <a:srgbClr val="464653"/>
              </a:solidFill>
            </a:endParaRPr>
          </a:p>
          <a:p>
            <a:pPr lvl="1" eaLnBrk="1" hangingPunct="1">
              <a:spcBef>
                <a:spcPts val="500"/>
              </a:spcBef>
              <a:buClr>
                <a:srgbClr val="00B0F0"/>
              </a:buClr>
              <a:buSzPct val="76000"/>
              <a:buFont typeface="Wingdings" pitchFamily="2" charset="2"/>
              <a:buChar char="q"/>
            </a:pPr>
            <a:r>
              <a:rPr lang="en-GB" altLang="en-US" sz="1400" b="0">
                <a:solidFill>
                  <a:srgbClr val="464653"/>
                </a:solidFill>
              </a:rPr>
              <a:t>Star </a:t>
            </a:r>
            <a:r>
              <a:rPr lang="en-GB" altLang="en-US" sz="1400" b="0">
                <a:solidFill>
                  <a:srgbClr val="595959"/>
                </a:solidFill>
              </a:rPr>
              <a:t>topology</a:t>
            </a:r>
            <a:endParaRPr lang="en-GB" altLang="en-US" sz="1400" b="0">
              <a:solidFill>
                <a:srgbClr val="464653"/>
              </a:solidFill>
            </a:endParaRPr>
          </a:p>
        </p:txBody>
      </p:sp>
      <p:sp>
        <p:nvSpPr>
          <p:cNvPr id="28684" name="Content Placeholder 10"/>
          <p:cNvSpPr txBox="1">
            <a:spLocks/>
          </p:cNvSpPr>
          <p:nvPr/>
        </p:nvSpPr>
        <p:spPr bwMode="auto">
          <a:xfrm>
            <a:off x="2652713" y="2765425"/>
            <a:ext cx="19208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169863" indent="-169863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DDE9EC"/>
              </a:buClr>
              <a:buSzPct val="76000"/>
              <a:buFont typeface="Wingdings 3" pitchFamily="18" charset="2"/>
              <a:buNone/>
            </a:pPr>
            <a:r>
              <a:rPr lang="en-GB" altLang="en-US" b="0">
                <a:solidFill>
                  <a:srgbClr val="FFFFFF"/>
                </a:solidFill>
              </a:rPr>
              <a:t>Max Lifetime</a:t>
            </a:r>
          </a:p>
          <a:p>
            <a:pPr lvl="1" eaLnBrk="1" hangingPunct="1">
              <a:spcBef>
                <a:spcPts val="500"/>
              </a:spcBef>
              <a:buClr>
                <a:srgbClr val="00B0F0"/>
              </a:buClr>
              <a:buSzPct val="76000"/>
              <a:buFont typeface="Wingdings" pitchFamily="2" charset="2"/>
              <a:buChar char="q"/>
            </a:pPr>
            <a:r>
              <a:rPr lang="en-GB" altLang="en-US" sz="1400" b="0">
                <a:solidFill>
                  <a:srgbClr val="464653"/>
                </a:solidFill>
              </a:rPr>
              <a:t>Low </a:t>
            </a:r>
            <a:r>
              <a:rPr lang="en-GB" altLang="en-US" sz="1400" b="0">
                <a:solidFill>
                  <a:srgbClr val="595959"/>
                </a:solidFill>
              </a:rPr>
              <a:t>power optimized</a:t>
            </a:r>
            <a:endParaRPr lang="en-GB" altLang="en-US" sz="1400" b="0">
              <a:solidFill>
                <a:srgbClr val="464653"/>
              </a:solidFill>
            </a:endParaRPr>
          </a:p>
          <a:p>
            <a:pPr lvl="1" eaLnBrk="1" hangingPunct="1">
              <a:spcBef>
                <a:spcPts val="500"/>
              </a:spcBef>
              <a:buClr>
                <a:srgbClr val="00B0F0"/>
              </a:buClr>
              <a:buSzPct val="76000"/>
              <a:buFont typeface="Wingdings" pitchFamily="2" charset="2"/>
              <a:buChar char="q"/>
            </a:pPr>
            <a:r>
              <a:rPr lang="en-GB" altLang="en-US" sz="1400" b="0">
                <a:solidFill>
                  <a:srgbClr val="464653"/>
                </a:solidFill>
              </a:rPr>
              <a:t>10-20yr </a:t>
            </a:r>
            <a:r>
              <a:rPr lang="en-GB" altLang="en-US" sz="1400" b="0">
                <a:solidFill>
                  <a:srgbClr val="595959"/>
                </a:solidFill>
              </a:rPr>
              <a:t>lifetime</a:t>
            </a:r>
            <a:endParaRPr lang="en-GB" altLang="en-US" sz="1400" b="0">
              <a:solidFill>
                <a:srgbClr val="464653"/>
              </a:solidFill>
            </a:endParaRPr>
          </a:p>
          <a:p>
            <a:pPr lvl="1" eaLnBrk="1" hangingPunct="1">
              <a:spcBef>
                <a:spcPts val="500"/>
              </a:spcBef>
              <a:buClr>
                <a:srgbClr val="00B0F0"/>
              </a:buClr>
              <a:buSzPct val="76000"/>
              <a:buFont typeface="Wingdings" pitchFamily="2" charset="2"/>
              <a:buChar char="q"/>
            </a:pPr>
            <a:r>
              <a:rPr lang="en-GB" altLang="en-US" sz="1400" b="0">
                <a:solidFill>
                  <a:srgbClr val="464653"/>
                </a:solidFill>
              </a:rPr>
              <a:t>&gt;10x </a:t>
            </a:r>
            <a:r>
              <a:rPr lang="en-GB" altLang="en-US" sz="1400" b="0">
                <a:solidFill>
                  <a:srgbClr val="595959"/>
                </a:solidFill>
              </a:rPr>
              <a:t>vs cellular M2M</a:t>
            </a:r>
            <a:endParaRPr lang="en-GB" altLang="en-US" sz="1400" b="0">
              <a:solidFill>
                <a:srgbClr val="464653"/>
              </a:solidFill>
            </a:endParaRPr>
          </a:p>
        </p:txBody>
      </p:sp>
      <p:sp>
        <p:nvSpPr>
          <p:cNvPr id="28685" name="Content Placeholder 10"/>
          <p:cNvSpPr txBox="1">
            <a:spLocks/>
          </p:cNvSpPr>
          <p:nvPr/>
        </p:nvSpPr>
        <p:spPr bwMode="auto">
          <a:xfrm>
            <a:off x="4759325" y="2765425"/>
            <a:ext cx="19192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eaLnBrk="0" hangingPunct="0">
              <a:spcBef>
                <a:spcPct val="20000"/>
              </a:spcBef>
              <a:buFont typeface="Wingdings" pitchFamily="2" charset="2"/>
              <a:buChar char="q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233363" indent="-219075" eaLnBrk="0" hangingPunct="0">
              <a:spcBef>
                <a:spcPct val="20000"/>
              </a:spcBef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DDE9EC"/>
              </a:buClr>
              <a:buSzPct val="76000"/>
              <a:buFont typeface="Wingdings 3" pitchFamily="18" charset="2"/>
              <a:buNone/>
            </a:pPr>
            <a:r>
              <a:rPr lang="en-GB" altLang="en-US" b="0">
                <a:solidFill>
                  <a:srgbClr val="FFFFFF"/>
                </a:solidFill>
              </a:rPr>
              <a:t>Multi-Usage</a:t>
            </a:r>
          </a:p>
          <a:p>
            <a:pPr lvl="1" eaLnBrk="1" hangingPunct="1">
              <a:spcBef>
                <a:spcPts val="500"/>
              </a:spcBef>
              <a:buClr>
                <a:srgbClr val="00B0F0"/>
              </a:buClr>
              <a:buSzPct val="76000"/>
              <a:buFont typeface="Wingdings" pitchFamily="2" charset="2"/>
              <a:buChar char="q"/>
            </a:pPr>
            <a:r>
              <a:rPr lang="en-GB" altLang="en-US" sz="1400" b="0">
                <a:solidFill>
                  <a:srgbClr val="464653"/>
                </a:solidFill>
              </a:rPr>
              <a:t>High </a:t>
            </a:r>
            <a:r>
              <a:rPr lang="en-GB" altLang="en-US" sz="1400" b="0">
                <a:solidFill>
                  <a:srgbClr val="595959"/>
                </a:solidFill>
              </a:rPr>
              <a:t>capacity</a:t>
            </a:r>
            <a:endParaRPr lang="en-GB" altLang="en-US" sz="1400" b="0">
              <a:solidFill>
                <a:srgbClr val="464653"/>
              </a:solidFill>
            </a:endParaRPr>
          </a:p>
          <a:p>
            <a:pPr lvl="1" eaLnBrk="1" hangingPunct="1">
              <a:spcBef>
                <a:spcPts val="500"/>
              </a:spcBef>
              <a:buClr>
                <a:srgbClr val="00B0F0"/>
              </a:buClr>
              <a:buSzPct val="76000"/>
              <a:buFont typeface="Wingdings" pitchFamily="2" charset="2"/>
              <a:buChar char="q"/>
            </a:pPr>
            <a:r>
              <a:rPr lang="en-GB" altLang="en-US" sz="1400" b="0">
                <a:solidFill>
                  <a:srgbClr val="464653"/>
                </a:solidFill>
              </a:rPr>
              <a:t>Multi-tenant</a:t>
            </a:r>
          </a:p>
          <a:p>
            <a:pPr lvl="1" eaLnBrk="1" hangingPunct="1">
              <a:spcBef>
                <a:spcPts val="500"/>
              </a:spcBef>
              <a:buClr>
                <a:srgbClr val="00B0F0"/>
              </a:buClr>
              <a:buSzPct val="76000"/>
              <a:buFont typeface="Wingdings" pitchFamily="2" charset="2"/>
              <a:buChar char="q"/>
            </a:pPr>
            <a:r>
              <a:rPr lang="en-GB" altLang="en-US" sz="1400" b="0">
                <a:solidFill>
                  <a:srgbClr val="464653"/>
                </a:solidFill>
              </a:rPr>
              <a:t>Public network</a:t>
            </a:r>
          </a:p>
        </p:txBody>
      </p:sp>
      <p:pic>
        <p:nvPicPr>
          <p:cNvPr id="28686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5" y="1295400"/>
            <a:ext cx="1773238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1514475"/>
            <a:ext cx="118745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0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3_Semtech_ppt_template_v2_std">
  <a:themeElements>
    <a:clrScheme name="Semtech_ppt_template_v2_st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mtech_ppt_template_v2_std">
      <a:majorFont>
        <a:latin typeface="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0000"/>
        </a:solidFill>
        <a:ln w="952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2" charset="0"/>
            <a:ea typeface="Arial" pitchFamily="22" charset="0"/>
            <a:cs typeface="Arial" pitchFamily="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0000"/>
        </a:solidFill>
        <a:ln w="952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2" charset="0"/>
            <a:ea typeface="Arial" pitchFamily="22" charset="0"/>
            <a:cs typeface="Arial" pitchFamily="22" charset="0"/>
          </a:defRPr>
        </a:defPPr>
      </a:lstStyle>
    </a:lnDef>
  </a:objectDefaults>
  <a:extraClrSchemeLst>
    <a:extraClrScheme>
      <a:clrScheme name="Semtech_ppt_template_v2_st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mtech_ppt_template_v2_st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mtech_ppt_template_v2_st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mtech_ppt_template_v2_st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mtech_ppt_template_v2_st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mtech_ppt_template_v2_st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mtech_ppt_template_v2_st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mtech_ppt_template_v2_st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mtech_ppt_template_v2_st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mtech_ppt_template_v2_st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mtech_ppt_template_v2_st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mtech_ppt_template_v2_st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Semtech_ppt_template_v2_std">
  <a:themeElements>
    <a:clrScheme name="Semtech_ppt_template_v2_st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mtech_ppt_template_v2_std">
      <a:majorFont>
        <a:latin typeface="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0000"/>
        </a:solidFill>
        <a:ln w="952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2" charset="0"/>
            <a:ea typeface="Arial" pitchFamily="22" charset="0"/>
            <a:cs typeface="Arial" pitchFamily="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0000"/>
        </a:solidFill>
        <a:ln w="952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2" charset="0"/>
            <a:ea typeface="Arial" pitchFamily="22" charset="0"/>
            <a:cs typeface="Arial" pitchFamily="22" charset="0"/>
          </a:defRPr>
        </a:defPPr>
      </a:lstStyle>
    </a:lnDef>
  </a:objectDefaults>
  <a:extraClrSchemeLst>
    <a:extraClrScheme>
      <a:clrScheme name="Semtech_ppt_template_v2_st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mtech_ppt_template_v2_st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mtech_ppt_template_v2_st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mtech_ppt_template_v2_st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mtech_ppt_template_v2_st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mtech_ppt_template_v2_st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mtech_ppt_template_v2_st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mtech_ppt_template_v2_st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mtech_ppt_template_v2_st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mtech_ppt_template_v2_st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mtech_ppt_template_v2_st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mtech_ppt_template_v2_st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Semtech_ppt_template_v2_std">
  <a:themeElements>
    <a:clrScheme name="Semtech_ppt_template_v2_st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emtech_ppt_template_v2_std">
      <a:majorFont>
        <a:latin typeface="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0000"/>
        </a:solidFill>
        <a:ln w="952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2" charset="0"/>
            <a:ea typeface="Arial" pitchFamily="22" charset="0"/>
            <a:cs typeface="Arial" pitchFamily="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0000"/>
        </a:solidFill>
        <a:ln w="952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22" charset="0"/>
            <a:ea typeface="Arial" pitchFamily="22" charset="0"/>
            <a:cs typeface="Arial" pitchFamily="22" charset="0"/>
          </a:defRPr>
        </a:defPPr>
      </a:lstStyle>
    </a:lnDef>
  </a:objectDefaults>
  <a:extraClrSchemeLst>
    <a:extraClrScheme>
      <a:clrScheme name="Semtech_ppt_template_v2_st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mtech_ppt_template_v2_st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mtech_ppt_template_v2_st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mtech_ppt_template_v2_st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mtech_ppt_template_v2_st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mtech_ppt_template_v2_st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mtech_ppt_template_v2_st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mtech_ppt_template_v2_st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mtech_ppt_template_v2_st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mtech_ppt_template_v2_st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mtech_ppt_template_v2_st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mtech_ppt_template_v2_st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oRa Alliance June 2015">
  <a:themeElements>
    <a:clrScheme name="Custom 1">
      <a:dk1>
        <a:sysClr val="windowText" lastClr="000000"/>
      </a:dk1>
      <a:lt1>
        <a:sysClr val="window" lastClr="FFFFFF"/>
      </a:lt1>
      <a:dk2>
        <a:srgbClr val="464653"/>
      </a:dk2>
      <a:lt2>
        <a:srgbClr val="F2F2F2"/>
      </a:lt2>
      <a:accent1>
        <a:srgbClr val="DDE9EC"/>
      </a:accent1>
      <a:accent2>
        <a:srgbClr val="D8D8D8"/>
      </a:accent2>
      <a:accent3>
        <a:srgbClr val="BFBFBF"/>
      </a:accent3>
      <a:accent4>
        <a:srgbClr val="D8E2EB"/>
      </a:accent4>
      <a:accent5>
        <a:srgbClr val="BFD6DB"/>
      </a:accent5>
      <a:accent6>
        <a:srgbClr val="C6CADA"/>
      </a:accent6>
      <a:hlink>
        <a:srgbClr val="00B0F0"/>
      </a:hlink>
      <a:folHlink>
        <a:srgbClr val="0070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semtech_ppt_template_v1_std</Template>
  <TotalTime>97193</TotalTime>
  <Words>1500</Words>
  <Application>Microsoft Office PowerPoint</Application>
  <PresentationFormat>On-screen Show (4:3)</PresentationFormat>
  <Paragraphs>453</Paragraphs>
  <Slides>30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3_Semtech_ppt_template_v2_std</vt:lpstr>
      <vt:lpstr>4_Semtech_ppt_template_v2_std</vt:lpstr>
      <vt:lpstr>5_Semtech_ppt_template_v2_std</vt:lpstr>
      <vt:lpstr>LoRa Alliance June 2015</vt:lpstr>
      <vt:lpstr>Chart</vt:lpstr>
      <vt:lpstr>Semtech Wireless Products</vt:lpstr>
      <vt:lpstr>Standardization and a strong ecosystem are key to enable IoT</vt:lpstr>
      <vt:lpstr>IoT Segments</vt:lpstr>
      <vt:lpstr>PowerPoint Presentation</vt:lpstr>
      <vt:lpstr>IoT: Private vs Public Network</vt:lpstr>
      <vt:lpstr>PowerPoint Presentation</vt:lpstr>
      <vt:lpstr>Nationwide Networks Deploying</vt:lpstr>
      <vt:lpstr>PowerPoint Presentation</vt:lpstr>
      <vt:lpstr>LoRa™ Network Features</vt:lpstr>
      <vt:lpstr>LoRaWAN Differentiation and Benefits</vt:lpstr>
      <vt:lpstr>LoRaWAN System</vt:lpstr>
      <vt:lpstr> LoRaWAN Segments and Ecosystem</vt:lpstr>
      <vt:lpstr>LoRa Range and Coverage </vt:lpstr>
      <vt:lpstr>Senet Silicon Valley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LoRa Parameters and Interference Immunity</vt:lpstr>
      <vt:lpstr>LoRaWAN Device Classes</vt:lpstr>
      <vt:lpstr>Bidirectional communication, class A</vt:lpstr>
      <vt:lpstr>Bidirectional communication, class B</vt:lpstr>
      <vt:lpstr>Adaptive Data Rate (ADR) 2D case, flat landscape</vt:lpstr>
      <vt:lpstr>Network Capacity Optimization</vt:lpstr>
      <vt:lpstr>Current LoRaWAN Spec for North Amer.</vt:lpstr>
      <vt:lpstr>Wrap Up and Next Steps</vt:lpstr>
    </vt:vector>
  </TitlesOfParts>
  <Company>Semtech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 Master Slide Title</dc:title>
  <dc:creator>mliu</dc:creator>
  <cp:lastModifiedBy>Hardy Schmidbauer</cp:lastModifiedBy>
  <cp:revision>303</cp:revision>
  <cp:lastPrinted>2015-06-05T16:48:49Z</cp:lastPrinted>
  <dcterms:created xsi:type="dcterms:W3CDTF">2012-06-22T23:11:17Z</dcterms:created>
  <dcterms:modified xsi:type="dcterms:W3CDTF">2015-07-23T15:15:38Z</dcterms:modified>
</cp:coreProperties>
</file>