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79" r:id="rId1"/>
    <p:sldMasterId id="2147483886" r:id="rId2"/>
  </p:sldMasterIdLst>
  <p:notesMasterIdLst>
    <p:notesMasterId r:id="rId32"/>
  </p:notesMasterIdLst>
  <p:handoutMasterIdLst>
    <p:handoutMasterId r:id="rId33"/>
  </p:handoutMasterIdLst>
  <p:sldIdLst>
    <p:sldId id="256" r:id="rId3"/>
    <p:sldId id="257" r:id="rId4"/>
    <p:sldId id="287" r:id="rId5"/>
    <p:sldId id="288" r:id="rId6"/>
    <p:sldId id="265" r:id="rId7"/>
    <p:sldId id="266" r:id="rId8"/>
    <p:sldId id="267" r:id="rId9"/>
    <p:sldId id="268" r:id="rId10"/>
    <p:sldId id="269" r:id="rId11"/>
    <p:sldId id="277" r:id="rId12"/>
    <p:sldId id="270" r:id="rId13"/>
    <p:sldId id="258" r:id="rId14"/>
    <p:sldId id="259" r:id="rId15"/>
    <p:sldId id="260" r:id="rId16"/>
    <p:sldId id="261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71" r:id="rId25"/>
    <p:sldId id="276" r:id="rId26"/>
    <p:sldId id="272" r:id="rId27"/>
    <p:sldId id="273" r:id="rId28"/>
    <p:sldId id="274" r:id="rId29"/>
    <p:sldId id="286" r:id="rId30"/>
    <p:sldId id="275" r:id="rId31"/>
  </p:sldIdLst>
  <p:sldSz cx="9144000" cy="6858000" type="screen4x3"/>
  <p:notesSz cx="70866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987F1"/>
    <a:srgbClr val="CECEEF"/>
    <a:srgbClr val="6B6BCF"/>
    <a:srgbClr val="C98A0D"/>
    <a:srgbClr val="3C8C93"/>
    <a:srgbClr val="C7D1D2"/>
    <a:srgbClr val="DDE4E3"/>
    <a:srgbClr val="E59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205" tIns="45104" rIns="90205" bIns="45104" numCol="1" anchor="t" anchorCtr="0" compatLnSpc="1">
            <a:prstTxWarp prst="textNoShape">
              <a:avLst/>
            </a:prstTxWarp>
          </a:bodyPr>
          <a:lstStyle>
            <a:lvl1pPr algn="l" defTabSz="901700" eaLnBrk="0" hangingPunct="0">
              <a:defRPr sz="1200" b="0" smtClean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88" y="0"/>
            <a:ext cx="30718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205" tIns="45104" rIns="90205" bIns="45104" numCol="1" anchor="t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 b="0" smtClean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7181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205" tIns="45104" rIns="90205" bIns="45104" numCol="1" anchor="b" anchorCtr="0" compatLnSpc="1">
            <a:prstTxWarp prst="textNoShape">
              <a:avLst/>
            </a:prstTxWarp>
          </a:bodyPr>
          <a:lstStyle>
            <a:lvl1pPr algn="l" defTabSz="901700" eaLnBrk="0" hangingPunct="0">
              <a:defRPr sz="1200" b="0" smtClean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88" y="8831263"/>
            <a:ext cx="307181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205" tIns="45104" rIns="90205" bIns="45104" numCol="1" anchor="b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 b="0" smtClean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779107D-AC1C-4B54-B6A3-FF22CD2D7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59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205" tIns="45104" rIns="90205" bIns="45104" numCol="1" anchor="t" anchorCtr="0" compatLnSpc="1">
            <a:prstTxWarp prst="textNoShape">
              <a:avLst/>
            </a:prstTxWarp>
          </a:bodyPr>
          <a:lstStyle>
            <a:lvl1pPr algn="l" defTabSz="901700" eaLnBrk="0" hangingPunct="0">
              <a:defRPr sz="1200" b="0" smtClean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18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205" tIns="45104" rIns="90205" bIns="45104" numCol="1" anchor="t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 b="0" smtClean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2375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416425"/>
            <a:ext cx="51943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205" tIns="45104" rIns="90205" bIns="451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7181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205" tIns="45104" rIns="90205" bIns="45104" numCol="1" anchor="b" anchorCtr="0" compatLnSpc="1">
            <a:prstTxWarp prst="textNoShape">
              <a:avLst/>
            </a:prstTxWarp>
          </a:bodyPr>
          <a:lstStyle>
            <a:lvl1pPr algn="l" defTabSz="901700" eaLnBrk="0" hangingPunct="0">
              <a:defRPr sz="1200" b="0" smtClean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8831263"/>
            <a:ext cx="307181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205" tIns="45104" rIns="90205" bIns="45104" numCol="1" anchor="b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 b="0" smtClean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50C9A1A2-9395-4FB7-916A-253D01E6F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03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2" charset="0"/>
        <a:ea typeface="ＭＳ Ｐゴシック" pitchFamily="22" charset="-128"/>
        <a:cs typeface="ＭＳ Ｐゴシック" pitchFamily="2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2" charset="0"/>
        <a:ea typeface="ＭＳ Ｐゴシック" pitchFamily="2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2" charset="0"/>
        <a:ea typeface="ＭＳ Ｐゴシック" pitchFamily="2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2" charset="0"/>
        <a:ea typeface="ＭＳ Ｐゴシック" pitchFamily="2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2" charset="0"/>
        <a:ea typeface="ＭＳ Ｐゴシック" pitchFamily="2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700" eaLnBrk="0" hangingPunct="0">
              <a:defRPr sz="16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defTabSz="901700" eaLnBrk="0" hangingPunct="0">
              <a:defRPr sz="16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defTabSz="901700" eaLnBrk="0" hangingPunct="0">
              <a:defRPr sz="16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defTabSz="901700" eaLnBrk="0" hangingPunct="0">
              <a:defRPr sz="16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defTabSz="901700" eaLnBrk="0" hangingPunct="0">
              <a:defRPr sz="16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fld id="{9CA2A7B5-9327-4FC3-8A7B-5BA622BF7526}" type="slidenum">
              <a:rPr lang="en-US" altLang="en-US" sz="1200" b="0">
                <a:latin typeface="Arial" charset="0"/>
              </a:rPr>
              <a:pPr/>
              <a:t>1</a:t>
            </a:fld>
            <a:endParaRPr lang="en-US" altLang="en-US" sz="1200" b="0">
              <a:latin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A5821-53DD-40F1-AECA-B264238DA31E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13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mtechLogo2012_std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28194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410200"/>
            <a:ext cx="7772400" cy="685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019800"/>
            <a:ext cx="6400800" cy="457200"/>
          </a:xfrm>
        </p:spPr>
        <p:txBody>
          <a:bodyPr/>
          <a:lstStyle>
            <a:lvl1pPr marL="0" indent="0" algn="ctr">
              <a:buFont typeface="Wingdings" pitchFamily="22" charset="2"/>
              <a:buNone/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505200" y="6457950"/>
            <a:ext cx="2133600" cy="3238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04A4EB29-F674-4F4F-8CBD-F28DDDA5B773}" type="datetime1">
              <a:rPr lang="en-US"/>
              <a:pPr>
                <a:defRPr/>
              </a:pPr>
              <a:t>7/23/2015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781800" y="6400800"/>
            <a:ext cx="2133600" cy="400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E9C8C342-AF6A-45F7-BA08-DFF68E05B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1663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EnerTrac Inc. – Proprietary and 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Page </a:t>
            </a:r>
            <a:fld id="{56840CDC-56F0-47DB-B6BF-C93CF097241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3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EnerTrac Inc. – Proprietary and 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Page </a:t>
            </a:r>
            <a:fld id="{D346C1AB-9257-4BA8-ACE1-440F8AE3582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46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EnerTrac Inc. – Proprietary and 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Page </a:t>
            </a:r>
            <a:fld id="{18F4C8C7-716D-43DF-8463-907D32D7B83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300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EnerTrac Inc. – Proprietary and 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Page </a:t>
            </a:r>
            <a:fld id="{12F372D7-A7F7-40E2-9E81-6EC020BBE71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76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EnerTrac Inc. – Proprietary and 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Page </a:t>
            </a:r>
            <a:fld id="{4915FB51-01EA-4A44-A9D2-EDE1A16E71E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6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57200" y="6629400"/>
            <a:ext cx="1066800" cy="2143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fld id="{9B6BCD41-9652-44E3-8B42-F6EF9590543B}" type="datetime1">
              <a:rPr lang="en-US" altLang="en-US" sz="800">
                <a:solidFill>
                  <a:schemeClr val="bg1"/>
                </a:solidFill>
              </a:rPr>
              <a:pPr algn="l" eaLnBrk="1" hangingPunct="1">
                <a:spcBef>
                  <a:spcPct val="50000"/>
                </a:spcBef>
              </a:pPr>
              <a:t>7/23/2015</a:t>
            </a:fld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7772400" y="6629400"/>
            <a:ext cx="762000" cy="2143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B367FC5-634A-41E8-940E-5C7C5684D4A6}" type="slidenum">
              <a:rPr lang="en-US" altLang="en-US" sz="800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‹#›</a:t>
            </a:fld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581400" y="6629400"/>
            <a:ext cx="1828800" cy="2143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">
                <a:solidFill>
                  <a:schemeClr val="bg1"/>
                </a:solidFill>
              </a:rPr>
              <a:t>Semtech Confidential</a:t>
            </a:r>
          </a:p>
        </p:txBody>
      </p:sp>
      <p:pic>
        <p:nvPicPr>
          <p:cNvPr id="7" name="Picture 14" descr="SemtechLogo2012_std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76213"/>
            <a:ext cx="16764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185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EnerTrac Inc. – Proprietary and 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2D185E-37AE-4A5F-A3FF-4B50FF10831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5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65" y="23922"/>
            <a:ext cx="8996516" cy="715962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23188" y="6511925"/>
            <a:ext cx="1271587" cy="325438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99A4383-5BFD-4518-AF34-C6E39EF76BD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EnerTrac Inc. – Proprietary and 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Page </a:t>
            </a:r>
            <a:fld id="{FE3B3DCC-4BA1-4704-90D4-A4F73FFA3C3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8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EnerTrac Inc. – Proprietary and 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Page </a:t>
            </a:r>
            <a:fld id="{52EDFABF-C02A-4504-B005-4248D590E33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8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EnerTrac Inc. – Proprietary and Confidential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Page </a:t>
            </a:r>
            <a:fld id="{C486F4E1-1459-417D-BC8E-F1119123D25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47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EnerTrac Inc. – Proprietary and 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Page </a:t>
            </a:r>
            <a:fld id="{6DD2E248-CFB8-44A6-928C-17BB853F84F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2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EnerTrac Inc. – Proprietary and Confidential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Page </a:t>
            </a:r>
            <a:fld id="{4BB183AF-55CA-4A9C-AE7C-BC79CE3EA67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0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8580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22" charset="0"/>
          <a:ea typeface="ＭＳ Ｐゴシック" pitchFamily="22" charset="-128"/>
          <a:cs typeface="ＭＳ Ｐゴシック" pitchFamily="22" charset="-128"/>
        </a:defRPr>
      </a:lvl2pPr>
      <a:lvl3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22" charset="0"/>
          <a:ea typeface="ＭＳ Ｐゴシック" pitchFamily="22" charset="-128"/>
          <a:cs typeface="ＭＳ Ｐゴシック" pitchFamily="22" charset="-128"/>
        </a:defRPr>
      </a:lvl3pPr>
      <a:lvl4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22" charset="0"/>
          <a:ea typeface="ＭＳ Ｐゴシック" pitchFamily="22" charset="-128"/>
          <a:cs typeface="ＭＳ Ｐゴシック" pitchFamily="22" charset="-128"/>
        </a:defRPr>
      </a:lvl4pPr>
      <a:lvl5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22" charset="0"/>
          <a:ea typeface="ＭＳ Ｐゴシック" pitchFamily="22" charset="-128"/>
          <a:cs typeface="ＭＳ Ｐゴシック" pitchFamily="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q"/>
        <a:defRPr sz="2000" b="1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4E95">
              <a:alpha val="75000"/>
            </a:srgbClr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758825"/>
          </a:xfrm>
          <a:prstGeom prst="rect">
            <a:avLst/>
          </a:prstGeom>
          <a:solidFill>
            <a:srgbClr val="004E95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6675" y="803275"/>
            <a:ext cx="8988425" cy="5649913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750"/>
            <a:ext cx="862012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88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41575" y="6526213"/>
            <a:ext cx="42513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b="0">
                <a:solidFill>
                  <a:srgbClr val="FFFFFF"/>
                </a:solidFill>
                <a:ea typeface="MS PGothic" panose="020B0600070205080204" pitchFamily="34" charset="-128"/>
              </a:rPr>
              <a:t>Proprietary and Confidential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08900" y="6497638"/>
            <a:ext cx="1271588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718439DD-367A-48B1-84B5-C47BD1CF1737}" type="slidenum">
              <a:rPr lang="en-US" altLang="en-US" b="0">
                <a:solidFill>
                  <a:srgbClr val="FFFFFF"/>
                </a:solidFill>
                <a:ea typeface="MS PGothic" panose="020B0600070205080204" pitchFamily="34" charset="-128"/>
              </a:rPr>
              <a:pPr/>
              <a:t>‹#›</a:t>
            </a:fld>
            <a:endParaRPr lang="en-US" altLang="en-US" b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pic>
        <p:nvPicPr>
          <p:cNvPr id="1033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6503988"/>
            <a:ext cx="6477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95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mbria" pitchFamily="18" charset="0"/>
          <a:ea typeface="MS PGothic" panose="020B0600070205080204" pitchFamily="34" charset="-128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mbria" pitchFamily="18" charset="0"/>
          <a:ea typeface="MS PGothic" panose="020B0600070205080204" pitchFamily="34" charset="-128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mbria" pitchFamily="18" charset="0"/>
          <a:ea typeface="MS PGothic" panose="020B0600070205080204" pitchFamily="34" charset="-128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mbria" pitchFamily="18" charset="0"/>
          <a:ea typeface="MS PGothic" panose="020B0600070205080204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developer.mbed.org/teams/Semtech/code/MTDOT_Senet_Demo_23-Jul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m2x.att.com/signup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app.enertrac.com/senetdev/m2x.aspx?eui=%5bYourEUI%5d&amp;port=1&amp;user=%5bUserName%5d&amp;value=0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app.enertrac.com/senetdev/m2x.aspx?eui=00250C0100000283&amp;port=1&amp;user=jknapp&amp;value=00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com/url?sa=i&amp;rct=j&amp;q=&amp;esrc=s&amp;frm=1&amp;source=images&amp;cd=&amp;cad=rja&amp;uact=8&amp;ved=0CAQQjRxqFQoTCPqb2rno78YCFRMxiAod-kwFWg&amp;url=http://www.clipartbest.com/network-cloud-clip-art&amp;ei=Cx2wVbrqNZPioAT6mZXQBQ&amp;bvm=bv.98476267,d.cGU&amp;psig=AFQjCNHGmgJM6vnCSapUBLRiC1zARXn1LQ&amp;ust=1437691531923867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com/url?sa=i&amp;rct=j&amp;q=&amp;esrc=s&amp;frm=1&amp;source=images&amp;cd=&amp;cad=rja&amp;uact=8&amp;ved=0CAQQjRxqFQoTCPqb2rno78YCFRMxiAod-kwFWg&amp;url=http://www.clipartbest.com/network-cloud-clip-art&amp;ei=Cx2wVbrqNZPioAT6mZXQBQ&amp;bvm=bv.98476267,d.cGU&amp;psig=AFQjCNHGmgJM6vnCSapUBLRiC1zARXn1LQ&amp;ust=1437691531923867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LoRaWAN</a:t>
            </a:r>
            <a:r>
              <a:rPr lang="en-US" altLang="en-US" dirty="0" smtClean="0"/>
              <a:t> Sensor Example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23-July-2015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9796" y="912046"/>
            <a:ext cx="7404409" cy="53694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Senet Developer Portal – Device Detail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A4383-5BFD-4518-AF34-C6E39EF76BD8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6" name="Rounded Rectangle 5"/>
          <p:cNvSpPr/>
          <p:nvPr/>
        </p:nvSpPr>
        <p:spPr>
          <a:xfrm>
            <a:off x="1702420" y="2520175"/>
            <a:ext cx="200722" cy="1784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Callout 2 6"/>
          <p:cNvSpPr/>
          <p:nvPr/>
        </p:nvSpPr>
        <p:spPr>
          <a:xfrm>
            <a:off x="4594123" y="3449444"/>
            <a:ext cx="1706136" cy="95900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7592"/>
              <a:gd name="adj6" fmla="val -5648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 Data Range (display and export)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017383" y="1999784"/>
            <a:ext cx="261290" cy="2824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295615" y="1999784"/>
            <a:ext cx="261290" cy="2824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017383" y="3876907"/>
            <a:ext cx="2580743" cy="3159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Callout 2 11"/>
          <p:cNvSpPr/>
          <p:nvPr/>
        </p:nvSpPr>
        <p:spPr>
          <a:xfrm>
            <a:off x="2887987" y="2334508"/>
            <a:ext cx="1706136" cy="3977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7592"/>
              <a:gd name="adj6" fmla="val -5648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Export to CSV</a:t>
            </a:r>
            <a:endParaRPr lang="en-US" dirty="0"/>
          </a:p>
        </p:txBody>
      </p:sp>
      <p:sp>
        <p:nvSpPr>
          <p:cNvPr id="13" name="Line Callout 2 12"/>
          <p:cNvSpPr/>
          <p:nvPr/>
        </p:nvSpPr>
        <p:spPr>
          <a:xfrm>
            <a:off x="2564602" y="1800920"/>
            <a:ext cx="1706136" cy="3977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7592"/>
              <a:gd name="adj6" fmla="val -5648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Send Downlink</a:t>
            </a:r>
            <a:endParaRPr lang="en-US" dirty="0"/>
          </a:p>
        </p:txBody>
      </p:sp>
      <p:sp>
        <p:nvSpPr>
          <p:cNvPr id="14" name="Line Callout 2 13"/>
          <p:cNvSpPr/>
          <p:nvPr/>
        </p:nvSpPr>
        <p:spPr>
          <a:xfrm>
            <a:off x="2178026" y="1274766"/>
            <a:ext cx="1866150" cy="3977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2826"/>
              <a:gd name="adj6" fmla="val -5409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Configure Device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9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Resume </a:t>
            </a:r>
            <a:r>
              <a:rPr lang="en-US" dirty="0" err="1" smtClean="0"/>
              <a:t>mDot</a:t>
            </a:r>
            <a:r>
              <a:rPr lang="en-US" dirty="0" smtClean="0"/>
              <a:t>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639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https://openclipart.org/image/300px/svg_to_png/118831/traffic-light-green-dan-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05000"/>
            <a:ext cx="24288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52663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openclipart.org/image/300px/svg_to_png/139231/tele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77845"/>
            <a:ext cx="132397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knapp.SEMNET\Documents\Semtech_NA_Sales\LoRaWAN Developer Conference\Simple-Building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025" y="4038600"/>
            <a:ext cx="456527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the Reference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 following link import the project into your </a:t>
            </a:r>
            <a:r>
              <a:rPr lang="en-US" dirty="0" err="1" smtClean="0"/>
              <a:t>mbed</a:t>
            </a:r>
            <a:r>
              <a:rPr lang="en-US" dirty="0" smtClean="0"/>
              <a:t> workspace.</a:t>
            </a:r>
          </a:p>
          <a:p>
            <a:pPr marL="457200" lvl="1" indent="0">
              <a:buNone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developer.mbed.org/teams/Semtech/code/MTDOT_Senet_Demo_23-July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This project implements a simply tilt detector that can be used to report the Open or Close status of a garage door or mail box door.</a:t>
            </a:r>
            <a:endParaRPr lang="en-US" dirty="0"/>
          </a:p>
        </p:txBody>
      </p:sp>
      <p:pic>
        <p:nvPicPr>
          <p:cNvPr id="1026" name="Picture 2" descr="C:\Users\jknapp.SEMNET\Documents\Semtech_NA_Sales\LoRaWAN Developer Conference\metalmarious-Mailbo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36840"/>
            <a:ext cx="2495238" cy="253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79195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the project for your </a:t>
            </a:r>
            <a:r>
              <a:rPr lang="en-US" dirty="0" err="1" smtClean="0"/>
              <a:t>mDot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23622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Update the </a:t>
            </a:r>
            <a:r>
              <a:rPr lang="en-US" dirty="0" err="1" smtClean="0"/>
              <a:t>AppKey</a:t>
            </a:r>
            <a:r>
              <a:rPr lang="en-US" dirty="0" smtClean="0"/>
              <a:t> on line #101 of </a:t>
            </a:r>
            <a:br>
              <a:rPr lang="en-US" dirty="0" smtClean="0"/>
            </a:br>
            <a:r>
              <a:rPr lang="en-US" dirty="0" smtClean="0"/>
              <a:t>main.cpp with the </a:t>
            </a:r>
            <a:r>
              <a:rPr lang="en-US" dirty="0" err="1" smtClean="0"/>
              <a:t>AppKey</a:t>
            </a:r>
            <a:r>
              <a:rPr lang="en-US" dirty="0" smtClean="0"/>
              <a:t> provided</a:t>
            </a:r>
            <a:br>
              <a:rPr lang="en-US" dirty="0" smtClean="0"/>
            </a:br>
            <a:r>
              <a:rPr lang="en-US" dirty="0" smtClean="0"/>
              <a:t> by </a:t>
            </a:r>
            <a:r>
              <a:rPr lang="en-US" dirty="0" err="1" smtClean="0"/>
              <a:t>Senet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854598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8000"/>
            <a:ext cx="8077200" cy="14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5715000" y="2286000"/>
            <a:ext cx="0" cy="3200400"/>
          </a:xfrm>
          <a:prstGeom prst="straightConnector1">
            <a:avLst/>
          </a:prstGeom>
          <a:solidFill>
            <a:srgbClr val="CC0000"/>
          </a:solidFill>
          <a:ln w="635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04800" y="1752600"/>
            <a:ext cx="381000" cy="533401"/>
          </a:xfrm>
          <a:prstGeom prst="straightConnector1">
            <a:avLst/>
          </a:prstGeom>
          <a:solidFill>
            <a:srgbClr val="CC0000"/>
          </a:solidFill>
          <a:ln w="635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2691770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 and Download your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have updated everything correctly the project should compile without Error.</a:t>
            </a:r>
          </a:p>
          <a:p>
            <a:r>
              <a:rPr lang="en-US" dirty="0" smtClean="0"/>
              <a:t>Make certain that you have the Virtual </a:t>
            </a:r>
            <a:r>
              <a:rPr lang="en-US" dirty="0" err="1" smtClean="0"/>
              <a:t>Comm</a:t>
            </a:r>
            <a:r>
              <a:rPr lang="en-US" dirty="0" smtClean="0"/>
              <a:t> Port active.</a:t>
            </a:r>
          </a:p>
          <a:p>
            <a:pPr lvl="1"/>
            <a:r>
              <a:rPr lang="en-US" dirty="0"/>
              <a:t>Baud rate is 921600</a:t>
            </a:r>
          </a:p>
          <a:p>
            <a:r>
              <a:rPr lang="en-US" dirty="0" smtClean="0"/>
              <a:t>Download the code to your </a:t>
            </a:r>
            <a:r>
              <a:rPr lang="en-US" dirty="0" err="1" smtClean="0"/>
              <a:t>mDot</a:t>
            </a:r>
            <a:r>
              <a:rPr lang="en-US" dirty="0" smtClean="0"/>
              <a:t>. (Drag to </a:t>
            </a:r>
            <a:r>
              <a:rPr lang="en-US" dirty="0" err="1" smtClean="0"/>
              <a:t>Multitech</a:t>
            </a:r>
            <a:r>
              <a:rPr lang="en-US" dirty="0" smtClean="0"/>
              <a:t> drive.)</a:t>
            </a:r>
          </a:p>
          <a:p>
            <a:r>
              <a:rPr lang="en-US" dirty="0" smtClean="0"/>
              <a:t>You should see some messages indicating that your device has successfully connected to the </a:t>
            </a:r>
            <a:r>
              <a:rPr lang="en-US" dirty="0" err="1" smtClean="0"/>
              <a:t>Senet</a:t>
            </a:r>
            <a:r>
              <a:rPr lang="en-US" dirty="0" smtClean="0"/>
              <a:t> Network</a:t>
            </a:r>
          </a:p>
          <a:p>
            <a:pPr lvl="1"/>
            <a:r>
              <a:rPr lang="en-US" dirty="0" smtClean="0"/>
              <a:t>It is normal for the device to fail to ‘Join’ once or twice.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62400"/>
            <a:ext cx="766736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55778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rved Down Arrow 4"/>
          <p:cNvSpPr/>
          <p:nvPr/>
        </p:nvSpPr>
        <p:spPr bwMode="auto">
          <a:xfrm>
            <a:off x="6553200" y="1219200"/>
            <a:ext cx="2209800" cy="1066800"/>
          </a:xfrm>
          <a:prstGeom prst="curvedDownArrow">
            <a:avLst/>
          </a:prstGeom>
          <a:solidFill>
            <a:srgbClr val="CC0000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22" charset="0"/>
              <a:ea typeface="Arial" pitchFamily="22" charset="0"/>
              <a:cs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the Orientation </a:t>
            </a:r>
            <a:br>
              <a:rPr lang="en-US" dirty="0" smtClean="0"/>
            </a:br>
            <a:r>
              <a:rPr lang="en-US" dirty="0" smtClean="0"/>
              <a:t>of your device.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 smtClean="0"/>
              <a:t>Observe the data being saved on</a:t>
            </a:r>
            <a:br>
              <a:rPr lang="en-US" dirty="0" smtClean="0"/>
            </a:br>
            <a:r>
              <a:rPr lang="en-US" dirty="0" smtClean="0"/>
              <a:t> the </a:t>
            </a:r>
            <a:r>
              <a:rPr lang="en-US" dirty="0" err="1" smtClean="0"/>
              <a:t>Senet</a:t>
            </a:r>
            <a:r>
              <a:rPr lang="en-US" dirty="0" smtClean="0"/>
              <a:t> Developer Site.</a:t>
            </a:r>
          </a:p>
          <a:p>
            <a:pPr lvl="1"/>
            <a:r>
              <a:rPr lang="en-US" dirty="0" smtClean="0"/>
              <a:t>0001 == Flat</a:t>
            </a:r>
          </a:p>
          <a:p>
            <a:pPr lvl="1"/>
            <a:r>
              <a:rPr lang="en-US" dirty="0" smtClean="0"/>
              <a:t>0002 == Vertical</a:t>
            </a:r>
          </a:p>
          <a:p>
            <a:pPr lvl="1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" y="4495800"/>
            <a:ext cx="908684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jknapp.SEMNET\Documents\Semtech_NA_Sales\LoRaWAN Developer Conference\mDOT_EV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62600" y="1981200"/>
            <a:ext cx="2290286" cy="250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2895600" y="3962400"/>
            <a:ext cx="0" cy="1752600"/>
          </a:xfrm>
          <a:prstGeom prst="straightConnector1">
            <a:avLst/>
          </a:prstGeom>
          <a:solidFill>
            <a:srgbClr val="CC0000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ight Bracket 12"/>
          <p:cNvSpPr/>
          <p:nvPr/>
        </p:nvSpPr>
        <p:spPr bwMode="auto">
          <a:xfrm>
            <a:off x="2667630" y="3644375"/>
            <a:ext cx="228600" cy="609600"/>
          </a:xfrm>
          <a:prstGeom prst="rightBracke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22" charset="0"/>
              <a:ea typeface="Arial" pitchFamily="22" charset="0"/>
              <a:cs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426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Confirm M2X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38700"/>
            <a:ext cx="8229600" cy="9064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Skip ahead only if you have completed setting up your M2X account</a:t>
            </a:r>
          </a:p>
        </p:txBody>
      </p:sp>
      <p:pic>
        <p:nvPicPr>
          <p:cNvPr id="2050" name="Picture 2" descr="https://openclipart.org/image/300px/svg_to_png/133897/Stop-Sign-2011042406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23999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M2X Sign-Up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431381" cy="4525963"/>
          </a:xfrm>
        </p:spPr>
        <p:txBody>
          <a:bodyPr/>
          <a:lstStyle/>
          <a:p>
            <a:r>
              <a:rPr lang="en-US" dirty="0" err="1" smtClean="0">
                <a:hlinkClick r:id="rId2"/>
              </a:rPr>
              <a:t>Goto</a:t>
            </a:r>
            <a:r>
              <a:rPr lang="en-US" dirty="0" smtClean="0">
                <a:hlinkClick r:id=""/>
              </a:rPr>
              <a:t>:</a:t>
            </a:r>
          </a:p>
          <a:p>
            <a:pPr lvl="1"/>
            <a:r>
              <a:rPr lang="en-US" dirty="0" smtClean="0">
                <a:hlinkClick r:id="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m2x.att.com/signup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Sign up by using other accounts or enter the required fields</a:t>
            </a:r>
          </a:p>
          <a:p>
            <a:endParaRPr lang="en-US" dirty="0"/>
          </a:p>
          <a:p>
            <a:r>
              <a:rPr lang="en-US" dirty="0" smtClean="0"/>
              <a:t>Select “SIGN UP” at the bottom of the page </a:t>
            </a:r>
          </a:p>
          <a:p>
            <a:endParaRPr lang="en-US" dirty="0"/>
          </a:p>
          <a:p>
            <a:r>
              <a:rPr lang="en-US" dirty="0" smtClean="0"/>
              <a:t>If you use email you will need to confirm by following the link provided in the M2X activation email.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581" y="1981200"/>
            <a:ext cx="5179219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88089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M2X Account Activated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371600"/>
          </a:xfrm>
        </p:spPr>
        <p:txBody>
          <a:bodyPr/>
          <a:lstStyle/>
          <a:p>
            <a:r>
              <a:rPr lang="en-US" dirty="0" smtClean="0"/>
              <a:t>When your account is activated you should see a web page that allows you to create a new device.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8534400" cy="397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82405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your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581400" cy="5105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Create your first device as shown to the right.</a:t>
            </a:r>
          </a:p>
          <a:p>
            <a:endParaRPr lang="en-US" dirty="0"/>
          </a:p>
          <a:p>
            <a:r>
              <a:rPr lang="en-US" dirty="0" smtClean="0"/>
              <a:t>When done entering the fields select “Create” at the bottom of the page.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47800"/>
            <a:ext cx="5120640" cy="471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20189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Demonstrate how to connect to </a:t>
            </a:r>
            <a:r>
              <a:rPr lang="en-US" dirty="0" err="1" smtClean="0"/>
              <a:t>Senet</a:t>
            </a:r>
            <a:r>
              <a:rPr lang="en-US" dirty="0" smtClean="0"/>
              <a:t> </a:t>
            </a:r>
            <a:r>
              <a:rPr lang="en-US" dirty="0" err="1" smtClean="0"/>
              <a:t>LoRaWAN</a:t>
            </a:r>
            <a:r>
              <a:rPr lang="en-US" dirty="0" smtClean="0"/>
              <a:t> network.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Send data via </a:t>
            </a:r>
            <a:r>
              <a:rPr lang="en-US" dirty="0" err="1" smtClean="0"/>
              <a:t>Senet</a:t>
            </a:r>
            <a:r>
              <a:rPr lang="en-US" dirty="0" smtClean="0"/>
              <a:t> network to </a:t>
            </a:r>
            <a:r>
              <a:rPr lang="en-US" dirty="0" err="1" smtClean="0"/>
              <a:t>IoT</a:t>
            </a:r>
            <a:r>
              <a:rPr lang="en-US" dirty="0" smtClean="0"/>
              <a:t> data storage M2X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Implement a If-This-Then-That (IFTT) trigger to send a response from M2X to the device (</a:t>
            </a:r>
            <a:r>
              <a:rPr lang="en-US" dirty="0" err="1" smtClean="0"/>
              <a:t>mDot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Receive and process data at the device (</a:t>
            </a:r>
            <a:r>
              <a:rPr lang="en-US" dirty="0" err="1" smtClean="0"/>
              <a:t>mDot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13016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stream for your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by selecting “Add Stream” as shown below.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8013700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72738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stream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524000"/>
          </a:xfrm>
        </p:spPr>
        <p:txBody>
          <a:bodyPr/>
          <a:lstStyle/>
          <a:p>
            <a:r>
              <a:rPr lang="en-US" dirty="0" smtClean="0"/>
              <a:t>Add a unique stream ID. Use, “</a:t>
            </a:r>
            <a:r>
              <a:rPr lang="en-US" dirty="0" err="1" smtClean="0"/>
              <a:t>UpDown</a:t>
            </a:r>
            <a:r>
              <a:rPr lang="en-US" dirty="0" smtClean="0"/>
              <a:t>” as shown below.</a:t>
            </a:r>
          </a:p>
          <a:p>
            <a:r>
              <a:rPr lang="en-US" dirty="0" smtClean="0"/>
              <a:t>Add a convenient Display Name. Perhaps “Door Status”.</a:t>
            </a:r>
          </a:p>
          <a:p>
            <a:r>
              <a:rPr lang="en-US" dirty="0" smtClean="0"/>
              <a:t>Click “Save” to create and save this stream.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80391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380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Resume </a:t>
            </a:r>
            <a:r>
              <a:rPr lang="en-US" dirty="0" err="1" smtClean="0"/>
              <a:t>mDot</a:t>
            </a:r>
            <a:r>
              <a:rPr lang="en-US" dirty="0" smtClean="0"/>
              <a:t>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639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https://openclipart.org/image/300px/svg_to_png/118831/traffic-light-green-dan-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05000"/>
            <a:ext cx="24288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32180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to M2X from </a:t>
            </a:r>
            <a:r>
              <a:rPr lang="en-US" dirty="0" err="1" smtClean="0"/>
              <a:t>Senet</a:t>
            </a:r>
            <a:r>
              <a:rPr lang="en-US" dirty="0" smtClean="0"/>
              <a:t>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3111640" cy="5410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Login to </a:t>
            </a:r>
            <a:r>
              <a:rPr lang="en-US" dirty="0" err="1" smtClean="0"/>
              <a:t>Senet</a:t>
            </a:r>
            <a:r>
              <a:rPr lang="en-US" dirty="0" smtClean="0"/>
              <a:t> account and select the node.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Select the EUI Setup button (paper with pen icon)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Enter a description and select “Forward to M2X”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Copy from the M2X account the Primary API key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Copy from M2X the Device ID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Enter the stream ID of “</a:t>
            </a:r>
            <a:r>
              <a:rPr lang="en-US" dirty="0" err="1" smtClean="0"/>
              <a:t>UpDown</a:t>
            </a:r>
            <a:r>
              <a:rPr lang="en-US" dirty="0" smtClean="0"/>
              <a:t>”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440" y="4213860"/>
            <a:ext cx="556172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508" y="914400"/>
            <a:ext cx="5661660" cy="276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40444" y="2829580"/>
            <a:ext cx="4138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78655" y="2035820"/>
            <a:ext cx="4138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6739" y="2455715"/>
            <a:ext cx="4138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34200" y="2735851"/>
            <a:ext cx="4138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58200" y="2438400"/>
            <a:ext cx="4138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20505" y="4658380"/>
            <a:ext cx="4138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20505" y="6258580"/>
            <a:ext cx="4138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664054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Data at M2X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371600"/>
          </a:xfrm>
        </p:spPr>
        <p:txBody>
          <a:bodyPr/>
          <a:lstStyle/>
          <a:p>
            <a:r>
              <a:rPr lang="en-US" dirty="0" smtClean="0"/>
              <a:t>Change the Orientation of your device.</a:t>
            </a:r>
          </a:p>
          <a:p>
            <a:r>
              <a:rPr lang="en-US" dirty="0" smtClean="0"/>
              <a:t>Observe the data being saved on the M2X Site.</a:t>
            </a:r>
          </a:p>
          <a:p>
            <a:pPr lvl="1"/>
            <a:r>
              <a:rPr lang="en-US" dirty="0" smtClean="0"/>
              <a:t>2 == Tilted Up</a:t>
            </a:r>
          </a:p>
          <a:p>
            <a:pPr lvl="1"/>
            <a:r>
              <a:rPr lang="en-US" dirty="0" smtClean="0"/>
              <a:t>1 == Flat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2574570"/>
            <a:ext cx="8205787" cy="405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76502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trigger (Turn on Light when Up)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295400"/>
            <a:ext cx="671512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2362200" cy="3535363"/>
          </a:xfrm>
        </p:spPr>
        <p:txBody>
          <a:bodyPr/>
          <a:lstStyle/>
          <a:p>
            <a:r>
              <a:rPr lang="en-US" dirty="0" smtClean="0"/>
              <a:t>From your M2X account create a trigger by selecting Triggers on the device page.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1580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Details (Light On when Up)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886200" cy="4525963"/>
          </a:xfrm>
        </p:spPr>
        <p:txBody>
          <a:bodyPr/>
          <a:lstStyle/>
          <a:p>
            <a:r>
              <a:rPr lang="en-US" dirty="0" smtClean="0"/>
              <a:t>Enter the fields as shown to the right.</a:t>
            </a:r>
          </a:p>
          <a:p>
            <a:endParaRPr lang="en-US" dirty="0"/>
          </a:p>
          <a:p>
            <a:r>
              <a:rPr lang="en-US" dirty="0" smtClean="0"/>
              <a:t>The Callback URL will enable M2X to send a message to your </a:t>
            </a:r>
            <a:r>
              <a:rPr lang="en-US" dirty="0" err="1" smtClean="0"/>
              <a:t>mDot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 Callback URL details are on the following page.</a:t>
            </a:r>
          </a:p>
          <a:p>
            <a:endParaRPr lang="en-US" dirty="0"/>
          </a:p>
          <a:p>
            <a:r>
              <a:rPr lang="en-US" dirty="0" smtClean="0"/>
              <a:t>Press “Save” after entering the customer Callback details.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1438275"/>
            <a:ext cx="479107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05888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Callback URL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r>
              <a:rPr lang="en-US" dirty="0" smtClean="0"/>
              <a:t>A Callback URL is required by the trigger to enable an action to take place when the condition specified by the trigger is satisfied.</a:t>
            </a:r>
          </a:p>
          <a:p>
            <a:r>
              <a:rPr lang="en-US" dirty="0" smtClean="0"/>
              <a:t>In order to send a message to your </a:t>
            </a:r>
            <a:r>
              <a:rPr lang="en-US" dirty="0" err="1" smtClean="0"/>
              <a:t>mDot</a:t>
            </a:r>
            <a:r>
              <a:rPr lang="en-US" dirty="0" smtClean="0"/>
              <a:t> while connected to the </a:t>
            </a:r>
            <a:r>
              <a:rPr lang="en-US" dirty="0" err="1" smtClean="0"/>
              <a:t>Senet</a:t>
            </a:r>
            <a:r>
              <a:rPr lang="en-US" dirty="0" smtClean="0"/>
              <a:t> network the following URL is customized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app.enertrac.com/senetdev/m2x.aspx?eui=[YourEUI]&amp;port=1&amp;user=[UserName]&amp;value=0F</a:t>
            </a:r>
            <a:endParaRPr lang="en-US" dirty="0" smtClean="0"/>
          </a:p>
          <a:p>
            <a:r>
              <a:rPr lang="en-US" dirty="0" smtClean="0"/>
              <a:t>Replace [</a:t>
            </a:r>
            <a:r>
              <a:rPr lang="en-US" dirty="0" err="1" smtClean="0"/>
              <a:t>YourEUI</a:t>
            </a:r>
            <a:r>
              <a:rPr lang="en-US" dirty="0" smtClean="0"/>
              <a:t>] with the </a:t>
            </a:r>
            <a:r>
              <a:rPr lang="en-US" dirty="0" err="1" smtClean="0"/>
              <a:t>DevEUI</a:t>
            </a:r>
            <a:r>
              <a:rPr lang="en-US" dirty="0" smtClean="0"/>
              <a:t> (008000000000xxxx) of your </a:t>
            </a:r>
            <a:r>
              <a:rPr lang="en-US" dirty="0" err="1" smtClean="0"/>
              <a:t>mDot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(Do not include the “[“ or “]” in your URL.)</a:t>
            </a:r>
          </a:p>
          <a:p>
            <a:r>
              <a:rPr lang="en-US" dirty="0" smtClean="0"/>
              <a:t>Replace [</a:t>
            </a:r>
            <a:r>
              <a:rPr lang="en-US" dirty="0" err="1" smtClean="0"/>
              <a:t>UserName</a:t>
            </a:r>
            <a:r>
              <a:rPr lang="en-US" dirty="0" smtClean="0"/>
              <a:t>] with your </a:t>
            </a:r>
            <a:r>
              <a:rPr lang="en-US" dirty="0" err="1" smtClean="0"/>
              <a:t>Senet</a:t>
            </a:r>
            <a:r>
              <a:rPr lang="en-US" dirty="0" smtClean="0"/>
              <a:t> account user name.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Do not include the “[“ or “]” in your URL.)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E.g.</a:t>
            </a:r>
          </a:p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smtClean="0"/>
              <a:t>app.enertrac.com/senetdev/m2x.aspx?eui=0080000000009C55&amp;port=1&amp;user=jknapp&amp;value=0F</a:t>
            </a:r>
          </a:p>
        </p:txBody>
      </p:sp>
    </p:spTree>
    <p:extLst>
      <p:ext uri="{BB962C8B-B14F-4D97-AF65-F5344CB8AC3E}">
        <p14:creationId xmlns:p14="http://schemas.microsoft.com/office/powerpoint/2010/main" val="87750219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2</a:t>
            </a:r>
            <a:r>
              <a:rPr lang="en-US" baseline="30000" dirty="0" smtClean="0"/>
              <a:t>nd</a:t>
            </a:r>
            <a:r>
              <a:rPr lang="en-US" dirty="0" smtClean="0"/>
              <a:t> Trigger (Off when down)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second trigger using same fields but different </a:t>
            </a:r>
          </a:p>
          <a:p>
            <a:pPr lvl="1"/>
            <a:r>
              <a:rPr lang="en-US" dirty="0" smtClean="0"/>
              <a:t>Test condition</a:t>
            </a:r>
          </a:p>
          <a:p>
            <a:pPr lvl="1"/>
            <a:r>
              <a:rPr lang="en-US" dirty="0" smtClean="0"/>
              <a:t>Callback URL</a:t>
            </a:r>
          </a:p>
          <a:p>
            <a:pPr lvl="1"/>
            <a:endParaRPr lang="en-US" dirty="0"/>
          </a:p>
          <a:p>
            <a:r>
              <a:rPr lang="en-US" dirty="0" smtClean="0"/>
              <a:t>Test Condition is “Equal to” == 1</a:t>
            </a:r>
          </a:p>
          <a:p>
            <a:endParaRPr lang="en-US" dirty="0"/>
          </a:p>
          <a:p>
            <a:r>
              <a:rPr lang="en-US" dirty="0" smtClean="0"/>
              <a:t>Copy the previous </a:t>
            </a:r>
            <a:r>
              <a:rPr lang="en-US" dirty="0" err="1" smtClean="0"/>
              <a:t>Calback</a:t>
            </a:r>
            <a:r>
              <a:rPr lang="en-US" dirty="0" smtClean="0"/>
              <a:t> URL and change the value </a:t>
            </a:r>
            <a:r>
              <a:rPr lang="en-US" dirty="0" err="1" smtClean="0"/>
              <a:t>paramter</a:t>
            </a:r>
            <a:r>
              <a:rPr lang="en-US" dirty="0" smtClean="0"/>
              <a:t> to zero hex, 00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app.enertrac.com/senetdev/m2x.aspx?eui=00250C0100000283&amp;port=1&amp;user=jknapp&amp;value=00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37980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previous configuration is combined with the example </a:t>
            </a:r>
            <a:r>
              <a:rPr lang="en-US" dirty="0" err="1" smtClean="0"/>
              <a:t>UpDown</a:t>
            </a:r>
            <a:r>
              <a:rPr lang="en-US" dirty="0" smtClean="0"/>
              <a:t> </a:t>
            </a:r>
            <a:r>
              <a:rPr lang="en-US" dirty="0" err="1" smtClean="0"/>
              <a:t>mDot</a:t>
            </a:r>
            <a:r>
              <a:rPr lang="en-US" dirty="0" smtClean="0"/>
              <a:t> application a change in the condition of the </a:t>
            </a:r>
            <a:r>
              <a:rPr lang="en-US" dirty="0" err="1" smtClean="0"/>
              <a:t>mDot</a:t>
            </a:r>
            <a:r>
              <a:rPr lang="en-US" dirty="0" smtClean="0"/>
              <a:t> should be recorded by M2X and an appropriate message sent back to the </a:t>
            </a:r>
            <a:r>
              <a:rPr lang="en-US" dirty="0" err="1" smtClean="0"/>
              <a:t>mDot</a:t>
            </a:r>
            <a:r>
              <a:rPr lang="en-US" dirty="0" smtClean="0"/>
              <a:t>. The </a:t>
            </a:r>
            <a:r>
              <a:rPr lang="en-US" dirty="0" err="1" smtClean="0"/>
              <a:t>mDot</a:t>
            </a:r>
            <a:r>
              <a:rPr lang="en-US" dirty="0" smtClean="0"/>
              <a:t> receives the downlink data and turns its blue LED “On” or “Off”.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03220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R7uFZAvP86kJtkl_cHusuydTwNxvGG51BIl6fFzUfg0-xqw3Hzozt55wx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027" y="1654237"/>
            <a:ext cx="4462661" cy="275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LoRaWAN Uplink information flow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46" y="2371399"/>
            <a:ext cx="79216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68" y="2289258"/>
            <a:ext cx="334421" cy="63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 bwMode="auto">
          <a:xfrm>
            <a:off x="838200" y="2732352"/>
            <a:ext cx="762000" cy="50112"/>
          </a:xfrm>
          <a:prstGeom prst="straightConnector1">
            <a:avLst/>
          </a:prstGeom>
          <a:solidFill>
            <a:srgbClr val="CC0000"/>
          </a:solidFill>
          <a:ln w="50800" cap="flat" cmpd="sng" algn="ctr">
            <a:solidFill>
              <a:srgbClr val="00B05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090127" y="17526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LoRaWAN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Gateway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92113" y="5131355"/>
            <a:ext cx="3778175" cy="1328023"/>
          </a:xfrm>
          <a:prstGeom prst="wedgeRoundRectCallout">
            <a:avLst>
              <a:gd name="adj1" fmla="val -36158"/>
              <a:gd name="adj2" fmla="val -212802"/>
              <a:gd name="adj3" fmla="val 16667"/>
            </a:avLst>
          </a:prstGeom>
          <a:solidFill>
            <a:schemeClr val="accent3">
              <a:lumMod val="65000"/>
              <a:alpha val="77000"/>
            </a:schemeClr>
          </a:solidFill>
          <a:ln w="9525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22" charset="0"/>
                <a:ea typeface="Arial" pitchFamily="22" charset="0"/>
                <a:cs typeface="Arial" pitchFamily="22" charset="0"/>
              </a:rPr>
              <a:t>LoRaWAN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22" charset="0"/>
                <a:ea typeface="Arial" pitchFamily="22" charset="0"/>
                <a:cs typeface="Arial" pitchFamily="22" charset="0"/>
              </a:rPr>
              <a:t> Device pre-programmed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22" charset="0"/>
                <a:ea typeface="Arial" pitchFamily="22" charset="0"/>
                <a:cs typeface="Arial" pitchFamily="22" charset="0"/>
              </a:rPr>
              <a:t> with</a:t>
            </a:r>
            <a:b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22" charset="0"/>
                <a:ea typeface="Arial" pitchFamily="22" charset="0"/>
                <a:cs typeface="Arial" pitchFamily="22" charset="0"/>
              </a:rPr>
            </a:b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22" charset="0"/>
                <a:ea typeface="Arial" pitchFamily="22" charset="0"/>
                <a:cs typeface="Arial" pitchFamily="22" charset="0"/>
              </a:rPr>
              <a:t>ID and Routing Parameters.</a:t>
            </a:r>
            <a:b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22" charset="0"/>
                <a:ea typeface="Arial" pitchFamily="22" charset="0"/>
                <a:cs typeface="Arial" pitchFamily="22" charset="0"/>
              </a:rPr>
            </a:br>
            <a:endParaRPr kumimoji="0" lang="en-US" sz="12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22" charset="0"/>
              <a:ea typeface="Arial" pitchFamily="22" charset="0"/>
              <a:cs typeface="Arial" pitchFamily="22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aseline="0" dirty="0" err="1" smtClean="0">
                <a:latin typeface="Tahoma" pitchFamily="22" charset="0"/>
                <a:ea typeface="Arial" pitchFamily="22" charset="0"/>
                <a:cs typeface="Arial" pitchFamily="22" charset="0"/>
              </a:rPr>
              <a:t>DevEUI</a:t>
            </a:r>
            <a:r>
              <a:rPr lang="en-US" sz="1200" baseline="0" dirty="0" smtClean="0">
                <a:latin typeface="Tahoma" pitchFamily="22" charset="0"/>
                <a:ea typeface="Arial" pitchFamily="22" charset="0"/>
                <a:cs typeface="Arial" pitchFamily="22" charset="0"/>
              </a:rPr>
              <a:t> = Device ID, e.g. SSN</a:t>
            </a:r>
            <a:br>
              <a:rPr lang="en-US" sz="1200" baseline="0" dirty="0" smtClean="0">
                <a:latin typeface="Tahoma" pitchFamily="22" charset="0"/>
                <a:ea typeface="Arial" pitchFamily="22" charset="0"/>
                <a:cs typeface="Arial" pitchFamily="22" charset="0"/>
              </a:rPr>
            </a:br>
            <a:r>
              <a:rPr lang="en-US" sz="1200" baseline="0" dirty="0" err="1" smtClean="0">
                <a:latin typeface="Tahoma" pitchFamily="22" charset="0"/>
                <a:ea typeface="Arial" pitchFamily="22" charset="0"/>
                <a:cs typeface="Arial" pitchFamily="22" charset="0"/>
              </a:rPr>
              <a:t>AppEUI</a:t>
            </a:r>
            <a:r>
              <a:rPr lang="en-US" sz="1200" baseline="0" dirty="0" smtClean="0">
                <a:latin typeface="Tahoma" pitchFamily="22" charset="0"/>
                <a:ea typeface="Arial" pitchFamily="22" charset="0"/>
                <a:cs typeface="Arial" pitchFamily="22" charset="0"/>
              </a:rPr>
              <a:t> = Application ID, e.g. Employer</a:t>
            </a:r>
            <a:br>
              <a:rPr lang="en-US" sz="1200" baseline="0" dirty="0" smtClean="0">
                <a:latin typeface="Tahoma" pitchFamily="22" charset="0"/>
                <a:ea typeface="Arial" pitchFamily="22" charset="0"/>
                <a:cs typeface="Arial" pitchFamily="22" charset="0"/>
              </a:rPr>
            </a:br>
            <a:r>
              <a:rPr lang="en-US" sz="1200" baseline="0" dirty="0" err="1" smtClean="0">
                <a:latin typeface="Tahoma" pitchFamily="22" charset="0"/>
                <a:ea typeface="Arial" pitchFamily="22" charset="0"/>
                <a:cs typeface="Arial" pitchFamily="22" charset="0"/>
              </a:rPr>
              <a:t>AppKey</a:t>
            </a:r>
            <a:r>
              <a:rPr lang="en-US" sz="1200" baseline="0" dirty="0" smtClean="0">
                <a:latin typeface="Tahoma" pitchFamily="22" charset="0"/>
                <a:ea typeface="Arial" pitchFamily="22" charset="0"/>
                <a:cs typeface="Arial" pitchFamily="22" charset="0"/>
              </a:rPr>
              <a:t> = Encryption Key, e.g. ID Badge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22" charset="0"/>
              <a:ea typeface="Arial" pitchFamily="22" charset="0"/>
              <a:cs typeface="Arial" pitchFamily="2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1981201" y="3201241"/>
            <a:ext cx="685799" cy="303960"/>
          </a:xfrm>
          <a:prstGeom prst="straightConnector1">
            <a:avLst/>
          </a:prstGeom>
          <a:solidFill>
            <a:srgbClr val="CC0000"/>
          </a:solidFill>
          <a:ln w="50800" cap="flat" cmpd="sng" algn="ctr">
            <a:solidFill>
              <a:srgbClr val="00B050"/>
            </a:solidFill>
            <a:prstDash val="sysDash"/>
            <a:round/>
            <a:headEnd type="none" w="med" len="med"/>
            <a:tailEnd type="arrow"/>
          </a:ln>
          <a:effectLst/>
        </p:spPr>
      </p:cxnSp>
      <p:grpSp>
        <p:nvGrpSpPr>
          <p:cNvPr id="21" name="Group 20"/>
          <p:cNvGrpSpPr/>
          <p:nvPr/>
        </p:nvGrpSpPr>
        <p:grpSpPr>
          <a:xfrm>
            <a:off x="2971800" y="2272455"/>
            <a:ext cx="2828468" cy="1384995"/>
            <a:chOff x="2367513" y="1333467"/>
            <a:chExt cx="2828468" cy="1384995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367513" y="1333467"/>
              <a:ext cx="1653558" cy="1384995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22" charset="0"/>
                  <a:ea typeface="Arial" pitchFamily="22" charset="0"/>
                  <a:cs typeface="Arial" pitchFamily="22" charset="0"/>
                </a:rPr>
                <a:t>Network Server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22" charset="0"/>
                <a:ea typeface="Arial" pitchFamily="22" charset="0"/>
                <a:cs typeface="Arial" pitchFamily="22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dirty="0">
                <a:latin typeface="Tahoma" pitchFamily="22" charset="0"/>
                <a:ea typeface="Arial" pitchFamily="22" charset="0"/>
                <a:cs typeface="Arial" pitchFamily="22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dirty="0" smtClean="0">
                <a:latin typeface="Tahoma" pitchFamily="22" charset="0"/>
                <a:ea typeface="Arial" pitchFamily="22" charset="0"/>
                <a:cs typeface="Arial" pitchFamily="22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dirty="0">
                <a:latin typeface="Tahoma" pitchFamily="22" charset="0"/>
                <a:ea typeface="Arial" pitchFamily="22" charset="0"/>
                <a:cs typeface="Arial" pitchFamily="22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dirty="0" smtClean="0">
                <a:latin typeface="Tahoma" pitchFamily="22" charset="0"/>
                <a:ea typeface="Arial" pitchFamily="22" charset="0"/>
                <a:cs typeface="Arial" pitchFamily="22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dirty="0">
                <a:latin typeface="Tahoma" pitchFamily="22" charset="0"/>
                <a:ea typeface="Arial" pitchFamily="22" charset="0"/>
                <a:cs typeface="Arial" pitchFamily="2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021070" y="1333467"/>
              <a:ext cx="1174911" cy="1384995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22" charset="0"/>
                  <a:ea typeface="Arial" pitchFamily="22" charset="0"/>
                  <a:cs typeface="Arial" pitchFamily="22" charset="0"/>
                </a:rPr>
                <a:t>Application Server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dirty="0">
                <a:latin typeface="Tahoma" pitchFamily="22" charset="0"/>
                <a:ea typeface="Arial" pitchFamily="22" charset="0"/>
                <a:cs typeface="Arial" pitchFamily="22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dirty="0" smtClean="0">
                <a:latin typeface="Tahoma" pitchFamily="22" charset="0"/>
                <a:ea typeface="Arial" pitchFamily="22" charset="0"/>
                <a:cs typeface="Arial" pitchFamily="22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dirty="0">
                <a:latin typeface="Tahoma" pitchFamily="22" charset="0"/>
                <a:ea typeface="Arial" pitchFamily="22" charset="0"/>
                <a:cs typeface="Arial" pitchFamily="22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dirty="0" smtClean="0">
                <a:latin typeface="Tahoma" pitchFamily="22" charset="0"/>
                <a:ea typeface="Arial" pitchFamily="22" charset="0"/>
                <a:cs typeface="Arial" pitchFamily="22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dirty="0">
                <a:latin typeface="Tahoma" pitchFamily="22" charset="0"/>
                <a:ea typeface="Arial" pitchFamily="22" charset="0"/>
                <a:cs typeface="Arial" pitchFamily="22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427766" y="186032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 smtClean="0">
                <a:solidFill>
                  <a:schemeClr val="accent1">
                    <a:lumMod val="50000"/>
                  </a:schemeClr>
                </a:solidFill>
              </a:rPr>
              <a:t>Senet</a:t>
            </a:r>
            <a:r>
              <a:rPr lang="en-US" sz="1800" i="1" dirty="0" smtClean="0">
                <a:solidFill>
                  <a:schemeClr val="accent1">
                    <a:lumMod val="50000"/>
                  </a:schemeClr>
                </a:solidFill>
              </a:rPr>
              <a:t> Co.</a:t>
            </a:r>
            <a:endParaRPr lang="en-US" sz="1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12779" y="2641787"/>
            <a:ext cx="1371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ahoma" pitchFamily="22" charset="0"/>
                <a:ea typeface="Arial" pitchFamily="22" charset="0"/>
                <a:cs typeface="Arial" pitchFamily="22" charset="0"/>
              </a:rPr>
              <a:t>Check Device ID</a:t>
            </a:r>
          </a:p>
          <a:p>
            <a:r>
              <a:rPr lang="en-US" sz="1200" dirty="0" err="1">
                <a:latin typeface="Tahoma" pitchFamily="22" charset="0"/>
                <a:ea typeface="Arial" pitchFamily="22" charset="0"/>
                <a:cs typeface="Arial" pitchFamily="22" charset="0"/>
              </a:rPr>
              <a:t>Msg</a:t>
            </a:r>
            <a:r>
              <a:rPr lang="en-US" sz="1200" dirty="0">
                <a:latin typeface="Tahoma" pitchFamily="22" charset="0"/>
                <a:ea typeface="Arial" pitchFamily="22" charset="0"/>
                <a:cs typeface="Arial" pitchFamily="22" charset="0"/>
              </a:rPr>
              <a:t> MIC Check</a:t>
            </a:r>
          </a:p>
          <a:p>
            <a:r>
              <a:rPr lang="en-US" sz="1200" dirty="0">
                <a:latin typeface="Tahoma" pitchFamily="22" charset="0"/>
                <a:ea typeface="Arial" pitchFamily="22" charset="0"/>
                <a:cs typeface="Arial" pitchFamily="22" charset="0"/>
              </a:rPr>
              <a:t>Duplicate Filter</a:t>
            </a:r>
          </a:p>
          <a:p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4625358" y="2742194"/>
            <a:ext cx="11215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ahoma" pitchFamily="22" charset="0"/>
                <a:ea typeface="Arial" pitchFamily="22" charset="0"/>
                <a:cs typeface="Arial" pitchFamily="22" charset="0"/>
              </a:rPr>
              <a:t>Decode Packet</a:t>
            </a:r>
          </a:p>
          <a:p>
            <a:r>
              <a:rPr lang="en-US" sz="1200" dirty="0" err="1" smtClean="0">
                <a:latin typeface="Tahoma" pitchFamily="22" charset="0"/>
                <a:ea typeface="Arial" pitchFamily="22" charset="0"/>
                <a:cs typeface="Arial" pitchFamily="22" charset="0"/>
              </a:rPr>
              <a:t>Fwd</a:t>
            </a:r>
            <a:r>
              <a:rPr lang="en-US" sz="1200" dirty="0" smtClean="0">
                <a:latin typeface="Tahoma" pitchFamily="22" charset="0"/>
                <a:ea typeface="Arial" pitchFamily="22" charset="0"/>
                <a:cs typeface="Arial" pitchFamily="22" charset="0"/>
              </a:rPr>
              <a:t> to App Owner</a:t>
            </a:r>
            <a:endParaRPr lang="en-US" sz="1200" dirty="0">
              <a:latin typeface="Tahoma" pitchFamily="22" charset="0"/>
              <a:ea typeface="Arial" pitchFamily="22" charset="0"/>
              <a:cs typeface="Arial" pitchFamily="22" charset="0"/>
            </a:endParaRPr>
          </a:p>
          <a:p>
            <a:endParaRPr lang="en-US" sz="1200" dirty="0"/>
          </a:p>
        </p:txBody>
      </p:sp>
      <p:pic>
        <p:nvPicPr>
          <p:cNvPr id="23" name="Picture 2" descr="https://encrypted-tbn3.gstatic.com/images?q=tbn:ANd9GcR7uFZAvP86kJtkl_cHusuydTwNxvGG51BIl6fFzUfg0-xqw3Hzozt55wx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436" y="4296664"/>
            <a:ext cx="3849258" cy="209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42408" y="4741483"/>
            <a:ext cx="1787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Storage</a:t>
            </a:r>
          </a:p>
          <a:p>
            <a:r>
              <a:rPr lang="en-US" dirty="0"/>
              <a:t>Visualization</a:t>
            </a:r>
          </a:p>
          <a:p>
            <a:r>
              <a:rPr lang="en-US" dirty="0"/>
              <a:t>IFTT Trigger</a:t>
            </a: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06775" y="440292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M2X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6019800" y="3696120"/>
            <a:ext cx="540418" cy="723480"/>
          </a:xfrm>
          <a:prstGeom prst="straightConnector1">
            <a:avLst/>
          </a:prstGeom>
          <a:solidFill>
            <a:srgbClr val="CC0000"/>
          </a:solidFill>
          <a:ln w="50800" cap="flat" cmpd="sng" algn="ctr">
            <a:solidFill>
              <a:srgbClr val="00B050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39736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R7uFZAvP86kJtkl_cHusuydTwNxvGG51BIl6fFzUfg0-xqw3Hzozt55wx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027" y="1654237"/>
            <a:ext cx="4462661" cy="275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LoRaWAN Downlink information flow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46" y="2371399"/>
            <a:ext cx="79216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68" y="2289258"/>
            <a:ext cx="334421" cy="63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>
            <a:endCxn id="5" idx="3"/>
          </p:cNvCxnSpPr>
          <p:nvPr/>
        </p:nvCxnSpPr>
        <p:spPr bwMode="auto">
          <a:xfrm flipH="1" flipV="1">
            <a:off x="721389" y="2608158"/>
            <a:ext cx="802611" cy="134036"/>
          </a:xfrm>
          <a:prstGeom prst="straightConnector1">
            <a:avLst/>
          </a:prstGeom>
          <a:solidFill>
            <a:srgbClr val="CC0000"/>
          </a:solidFill>
          <a:ln w="50800" cap="flat" cmpd="sng" algn="ctr">
            <a:solidFill>
              <a:srgbClr val="00B05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090127" y="17526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LoRaWAN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Gateway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108025" y="5816321"/>
            <a:ext cx="1873176" cy="510778"/>
          </a:xfrm>
          <a:prstGeom prst="wedgeRoundRectCallout">
            <a:avLst>
              <a:gd name="adj1" fmla="val -27157"/>
              <a:gd name="adj2" fmla="val -579309"/>
              <a:gd name="adj3" fmla="val 16667"/>
            </a:avLst>
          </a:prstGeom>
          <a:solidFill>
            <a:schemeClr val="accent3">
              <a:lumMod val="65000"/>
              <a:alpha val="77000"/>
            </a:schemeClr>
          </a:solidFill>
          <a:ln w="9525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22" charset="0"/>
                <a:ea typeface="Arial" pitchFamily="22" charset="0"/>
                <a:cs typeface="Arial" pitchFamily="22" charset="0"/>
              </a:rPr>
              <a:t>LoRaWAN Device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Tahoma" pitchFamily="22" charset="0"/>
                <a:ea typeface="Arial" pitchFamily="22" charset="0"/>
                <a:cs typeface="Arial" pitchFamily="22" charset="0"/>
              </a:rPr>
              <a:t>Already JOINED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22" charset="0"/>
              <a:ea typeface="Arial" pitchFamily="22" charset="0"/>
              <a:cs typeface="Arial" pitchFamily="2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 flipV="1">
            <a:off x="1828800" y="3353221"/>
            <a:ext cx="838200" cy="151980"/>
          </a:xfrm>
          <a:prstGeom prst="straightConnector1">
            <a:avLst/>
          </a:prstGeom>
          <a:solidFill>
            <a:srgbClr val="CC0000"/>
          </a:solidFill>
          <a:ln w="50800" cap="flat" cmpd="sng" algn="ctr">
            <a:solidFill>
              <a:srgbClr val="00B050"/>
            </a:solidFill>
            <a:prstDash val="sysDash"/>
            <a:round/>
            <a:headEnd type="none" w="med" len="med"/>
            <a:tailEnd type="arrow"/>
          </a:ln>
          <a:effectLst/>
        </p:spPr>
      </p:cxnSp>
      <p:grpSp>
        <p:nvGrpSpPr>
          <p:cNvPr id="21" name="Group 20"/>
          <p:cNvGrpSpPr/>
          <p:nvPr/>
        </p:nvGrpSpPr>
        <p:grpSpPr>
          <a:xfrm>
            <a:off x="2971800" y="2272455"/>
            <a:ext cx="2828468" cy="1384995"/>
            <a:chOff x="2367513" y="1333467"/>
            <a:chExt cx="2828468" cy="1384995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367513" y="1333467"/>
              <a:ext cx="1653558" cy="1384995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22" charset="0"/>
                  <a:ea typeface="Arial" pitchFamily="22" charset="0"/>
                  <a:cs typeface="Arial" pitchFamily="22" charset="0"/>
                </a:rPr>
                <a:t>Network Server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22" charset="0"/>
                <a:ea typeface="Arial" pitchFamily="22" charset="0"/>
                <a:cs typeface="Arial" pitchFamily="22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dirty="0">
                <a:latin typeface="Tahoma" pitchFamily="22" charset="0"/>
                <a:ea typeface="Arial" pitchFamily="22" charset="0"/>
                <a:cs typeface="Arial" pitchFamily="22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dirty="0" smtClean="0">
                <a:latin typeface="Tahoma" pitchFamily="22" charset="0"/>
                <a:ea typeface="Arial" pitchFamily="22" charset="0"/>
                <a:cs typeface="Arial" pitchFamily="22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dirty="0">
                <a:latin typeface="Tahoma" pitchFamily="22" charset="0"/>
                <a:ea typeface="Arial" pitchFamily="22" charset="0"/>
                <a:cs typeface="Arial" pitchFamily="22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dirty="0" smtClean="0">
                <a:latin typeface="Tahoma" pitchFamily="22" charset="0"/>
                <a:ea typeface="Arial" pitchFamily="22" charset="0"/>
                <a:cs typeface="Arial" pitchFamily="22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dirty="0">
                <a:latin typeface="Tahoma" pitchFamily="22" charset="0"/>
                <a:ea typeface="Arial" pitchFamily="22" charset="0"/>
                <a:cs typeface="Arial" pitchFamily="2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021070" y="1333467"/>
              <a:ext cx="1174911" cy="1384995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22" charset="0"/>
                  <a:ea typeface="Arial" pitchFamily="22" charset="0"/>
                  <a:cs typeface="Arial" pitchFamily="22" charset="0"/>
                </a:rPr>
                <a:t>Application Server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dirty="0">
                <a:latin typeface="Tahoma" pitchFamily="22" charset="0"/>
                <a:ea typeface="Arial" pitchFamily="22" charset="0"/>
                <a:cs typeface="Arial" pitchFamily="22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dirty="0" smtClean="0">
                <a:latin typeface="Tahoma" pitchFamily="22" charset="0"/>
                <a:ea typeface="Arial" pitchFamily="22" charset="0"/>
                <a:cs typeface="Arial" pitchFamily="22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dirty="0">
                <a:latin typeface="Tahoma" pitchFamily="22" charset="0"/>
                <a:ea typeface="Arial" pitchFamily="22" charset="0"/>
                <a:cs typeface="Arial" pitchFamily="22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dirty="0" smtClean="0">
                <a:latin typeface="Tahoma" pitchFamily="22" charset="0"/>
                <a:ea typeface="Arial" pitchFamily="22" charset="0"/>
                <a:cs typeface="Arial" pitchFamily="22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dirty="0">
                <a:latin typeface="Tahoma" pitchFamily="22" charset="0"/>
                <a:ea typeface="Arial" pitchFamily="22" charset="0"/>
                <a:cs typeface="Arial" pitchFamily="22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427766" y="186032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 smtClean="0">
                <a:solidFill>
                  <a:schemeClr val="accent1">
                    <a:lumMod val="50000"/>
                  </a:schemeClr>
                </a:solidFill>
              </a:rPr>
              <a:t>Senet</a:t>
            </a:r>
            <a:r>
              <a:rPr lang="en-US" sz="1800" i="1" dirty="0" smtClean="0">
                <a:solidFill>
                  <a:schemeClr val="accent1">
                    <a:lumMod val="50000"/>
                  </a:schemeClr>
                </a:solidFill>
              </a:rPr>
              <a:t> Co.</a:t>
            </a:r>
            <a:endParaRPr lang="en-US" sz="1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12779" y="2641787"/>
            <a:ext cx="1371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ahoma" pitchFamily="22" charset="0"/>
                <a:ea typeface="Arial" pitchFamily="22" charset="0"/>
                <a:cs typeface="Arial" pitchFamily="22" charset="0"/>
              </a:rPr>
              <a:t>Choose Tower</a:t>
            </a:r>
          </a:p>
          <a:p>
            <a:r>
              <a:rPr lang="en-US" sz="1200" dirty="0">
                <a:latin typeface="Tahoma" pitchFamily="22" charset="0"/>
                <a:ea typeface="Arial" pitchFamily="22" charset="0"/>
                <a:cs typeface="Arial" pitchFamily="22" charset="0"/>
              </a:rPr>
              <a:t>Queue </a:t>
            </a:r>
            <a:r>
              <a:rPr lang="en-US" sz="1200" dirty="0" err="1">
                <a:latin typeface="Tahoma" pitchFamily="22" charset="0"/>
                <a:ea typeface="Arial" pitchFamily="22" charset="0"/>
                <a:cs typeface="Arial" pitchFamily="22" charset="0"/>
              </a:rPr>
              <a:t>Msg</a:t>
            </a:r>
            <a:r>
              <a:rPr lang="en-US" sz="1200" dirty="0">
                <a:latin typeface="Tahoma" pitchFamily="22" charset="0"/>
                <a:ea typeface="Arial" pitchFamily="22" charset="0"/>
                <a:cs typeface="Arial" pitchFamily="22" charset="0"/>
              </a:rPr>
              <a:t> at Tower</a:t>
            </a:r>
          </a:p>
          <a:p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4625358" y="2742194"/>
            <a:ext cx="11215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ahoma" pitchFamily="22" charset="0"/>
                <a:ea typeface="Arial" pitchFamily="22" charset="0"/>
                <a:cs typeface="Arial" pitchFamily="22" charset="0"/>
              </a:rPr>
              <a:t>Encrypt Packet</a:t>
            </a:r>
          </a:p>
          <a:p>
            <a:r>
              <a:rPr lang="en-US" sz="1200" dirty="0">
                <a:latin typeface="Tahoma" pitchFamily="22" charset="0"/>
                <a:ea typeface="Arial" pitchFamily="22" charset="0"/>
                <a:cs typeface="Arial" pitchFamily="22" charset="0"/>
              </a:rPr>
              <a:t>Queue Packet</a:t>
            </a:r>
          </a:p>
          <a:p>
            <a:endParaRPr lang="en-US" sz="1200" dirty="0"/>
          </a:p>
        </p:txBody>
      </p:sp>
      <p:pic>
        <p:nvPicPr>
          <p:cNvPr id="23" name="Picture 2" descr="https://encrypted-tbn3.gstatic.com/images?q=tbn:ANd9GcR7uFZAvP86kJtkl_cHusuydTwNxvGG51BIl6fFzUfg0-xqw3Hzozt55wx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436" y="4296664"/>
            <a:ext cx="3849258" cy="209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90009" y="4985324"/>
            <a:ext cx="1787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IFTT Trigger calls </a:t>
            </a:r>
            <a:endParaRPr lang="en-US" dirty="0" smtClean="0"/>
          </a:p>
          <a:p>
            <a:r>
              <a:rPr lang="en-US" dirty="0" err="1" smtClean="0"/>
              <a:t>Senet</a:t>
            </a:r>
            <a:r>
              <a:rPr lang="en-US" dirty="0" smtClean="0"/>
              <a:t> </a:t>
            </a:r>
            <a:r>
              <a:rPr lang="en-US" dirty="0"/>
              <a:t>URL</a:t>
            </a: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06775" y="440292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M2X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6019800" y="3816024"/>
            <a:ext cx="533400" cy="771571"/>
          </a:xfrm>
          <a:prstGeom prst="straightConnector1">
            <a:avLst/>
          </a:prstGeom>
          <a:solidFill>
            <a:srgbClr val="CC0000"/>
          </a:solidFill>
          <a:ln w="50800" cap="flat" cmpd="sng" algn="ctr">
            <a:solidFill>
              <a:srgbClr val="00B050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0590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Confirm </a:t>
            </a:r>
            <a:r>
              <a:rPr lang="en-US" dirty="0" err="1" smtClean="0"/>
              <a:t>Senet</a:t>
            </a:r>
            <a:r>
              <a:rPr lang="en-US" dirty="0" smtClean="0"/>
              <a:t>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38700"/>
            <a:ext cx="8229600" cy="9064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Skip ahead only if you have completed setting up your </a:t>
            </a:r>
            <a:r>
              <a:rPr lang="en-US" dirty="0" err="1" smtClean="0"/>
              <a:t>Senet</a:t>
            </a:r>
            <a:r>
              <a:rPr lang="en-US" dirty="0" smtClean="0"/>
              <a:t> Account</a:t>
            </a:r>
          </a:p>
        </p:txBody>
      </p:sp>
      <p:pic>
        <p:nvPicPr>
          <p:cNvPr id="2050" name="Picture 2" descr="https://openclipart.org/image/300px/svg_to_png/133897/Stop-Sign-2011042406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42721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LoRaWAN</a:t>
            </a:r>
            <a:r>
              <a:rPr lang="en-US" dirty="0" smtClean="0"/>
              <a:t> Developer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219200"/>
            <a:ext cx="2330450" cy="504825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Developer login</a:t>
            </a:r>
          </a:p>
          <a:p>
            <a:r>
              <a:rPr lang="en-US" sz="1800" dirty="0" smtClean="0"/>
              <a:t>Manage test devices</a:t>
            </a:r>
          </a:p>
          <a:p>
            <a:r>
              <a:rPr lang="en-US" sz="1800" dirty="0" smtClean="0"/>
              <a:t>Transaction visibility</a:t>
            </a:r>
          </a:p>
          <a:p>
            <a:pPr lvl="1"/>
            <a:r>
              <a:rPr lang="en-US" sz="1400" dirty="0" smtClean="0"/>
              <a:t>PDU</a:t>
            </a:r>
          </a:p>
          <a:p>
            <a:pPr lvl="1"/>
            <a:r>
              <a:rPr lang="en-US" sz="1400" dirty="0" smtClean="0"/>
              <a:t>RF Attributes</a:t>
            </a:r>
          </a:p>
          <a:p>
            <a:r>
              <a:rPr lang="en-US" sz="1800" dirty="0" smtClean="0"/>
              <a:t>Transaction forwarding</a:t>
            </a:r>
          </a:p>
          <a:p>
            <a:pPr lvl="1"/>
            <a:r>
              <a:rPr lang="en-US" sz="1400" dirty="0" smtClean="0"/>
              <a:t>Raw JSON</a:t>
            </a:r>
          </a:p>
          <a:p>
            <a:pPr lvl="1"/>
            <a:r>
              <a:rPr lang="en-US" sz="1400" dirty="0" smtClean="0"/>
              <a:t>ATT M2X</a:t>
            </a:r>
          </a:p>
          <a:p>
            <a:r>
              <a:rPr lang="en-US" sz="1800" dirty="0" smtClean="0"/>
              <a:t>Initiate downlink communications</a:t>
            </a:r>
          </a:p>
          <a:p>
            <a:r>
              <a:rPr lang="en-US" sz="1800" dirty="0" smtClean="0"/>
              <a:t>Export to CVS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FFFF"/>
                </a:solidFill>
              </a:rPr>
              <a:t>Page </a:t>
            </a:r>
            <a:fld id="{52EDFABF-C02A-4504-B005-4248D590E335}" type="slidenum">
              <a:rPr lang="en-US" altLang="en-US" smtClean="0">
                <a:solidFill>
                  <a:srgbClr val="FFFFFF"/>
                </a:solidFill>
              </a:rPr>
              <a:pPr/>
              <a:t>6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88"/>
          <a:stretch/>
        </p:blipFill>
        <p:spPr>
          <a:xfrm>
            <a:off x="2877015" y="1219201"/>
            <a:ext cx="5927911" cy="44158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2708" y="5767754"/>
            <a:ext cx="8102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http://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app.senetco.com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/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senetdev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3860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Senet Developer Portal – Login Page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6707" y="1058863"/>
            <a:ext cx="6970586" cy="45259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A4383-5BFD-4518-AF34-C6E39EF76BD8}" type="slidenum">
              <a:rPr lang="en-US" altLang="en-US" smtClean="0">
                <a:solidFill>
                  <a:srgbClr val="FFFFFF"/>
                </a:solidFill>
              </a:rPr>
              <a:pPr/>
              <a:t>7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19200" y="4497659"/>
            <a:ext cx="1375317" cy="3345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3586975" y="3813717"/>
            <a:ext cx="1970049" cy="683942"/>
          </a:xfrm>
          <a:prstGeom prst="borderCallout2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en-US" sz="1800" b="0" dirty="0" smtClean="0">
                <a:solidFill>
                  <a:srgbClr val="000000"/>
                </a:solidFill>
              </a:rPr>
              <a:t>Begin registration process</a:t>
            </a:r>
            <a:endParaRPr lang="en-US" sz="18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94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6944" y="1058863"/>
            <a:ext cx="6210113" cy="52314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Senet Developer Portal – User Registration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A4383-5BFD-4518-AF34-C6E39EF76BD8}" type="slidenum">
              <a:rPr lang="en-US" altLang="en-US" smtClean="0">
                <a:solidFill>
                  <a:srgbClr val="FFFFFF"/>
                </a:solidFill>
              </a:rPr>
              <a:pPr/>
              <a:t>8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09639" y="2921619"/>
            <a:ext cx="3367668" cy="28993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7211122" y="2110279"/>
            <a:ext cx="1706136" cy="96745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1763"/>
              <a:gd name="adj6" fmla="val -5081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en-US" sz="1800" b="0" dirty="0" smtClean="0">
                <a:solidFill>
                  <a:srgbClr val="000000"/>
                </a:solidFill>
              </a:rPr>
              <a:t>Complete registration process</a:t>
            </a:r>
            <a:endParaRPr lang="en-US" sz="18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88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818006"/>
            <a:ext cx="8229600" cy="1781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Senet Developer Portal – New Device Registration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A4383-5BFD-4518-AF34-C6E39EF76BD8}" type="slidenum">
              <a:rPr lang="en-US" altLang="en-US" smtClean="0">
                <a:solidFill>
                  <a:srgbClr val="FFFFFF"/>
                </a:solidFill>
              </a:rPr>
              <a:pPr/>
              <a:t>9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6493" y="1880844"/>
            <a:ext cx="1473819" cy="4163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2754352" y="1045241"/>
            <a:ext cx="1706136" cy="96745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1763"/>
              <a:gd name="adj6" fmla="val -5081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en-US" sz="1800" b="0" dirty="0" smtClean="0">
                <a:solidFill>
                  <a:srgbClr val="000000"/>
                </a:solidFill>
              </a:rPr>
              <a:t>Register a new device</a:t>
            </a:r>
            <a:endParaRPr lang="en-US" sz="1800" b="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25" y="2966417"/>
            <a:ext cx="8233575" cy="334003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04747" y="5032917"/>
            <a:ext cx="2719038" cy="4924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1" name="Line Callout 2 10"/>
          <p:cNvSpPr/>
          <p:nvPr/>
        </p:nvSpPr>
        <p:spPr>
          <a:xfrm>
            <a:off x="4185425" y="4152705"/>
            <a:ext cx="1706136" cy="96745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1763"/>
              <a:gd name="adj6" fmla="val -5081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en-US" sz="1800" b="0" dirty="0" smtClean="0">
                <a:solidFill>
                  <a:srgbClr val="000000"/>
                </a:solidFill>
              </a:rPr>
              <a:t>Device EUI from </a:t>
            </a:r>
            <a:r>
              <a:rPr lang="en-US" sz="1800" b="0" dirty="0" err="1" smtClean="0">
                <a:solidFill>
                  <a:srgbClr val="000000"/>
                </a:solidFill>
              </a:rPr>
              <a:t>mDot</a:t>
            </a:r>
            <a:r>
              <a:rPr lang="en-US" sz="1800" b="0" dirty="0" smtClean="0">
                <a:solidFill>
                  <a:srgbClr val="000000"/>
                </a:solidFill>
              </a:rPr>
              <a:t> sticker</a:t>
            </a:r>
            <a:endParaRPr lang="en-US" sz="1800" b="0" dirty="0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2812" y="4652538"/>
            <a:ext cx="2140751" cy="148064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48293" y="5605346"/>
            <a:ext cx="1092820" cy="2824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endParaRPr lang="en-US" sz="18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04278"/>
      </p:ext>
    </p:extLst>
  </p:cSld>
  <p:clrMapOvr>
    <a:masterClrMapping/>
  </p:clrMapOvr>
</p:sld>
</file>

<file path=ppt/theme/theme1.xml><?xml version="1.0" encoding="utf-8"?>
<a:theme xmlns:a="http://schemas.openxmlformats.org/drawingml/2006/main" name="NorAm_Wireless_Org_r2">
  <a:themeElements>
    <a:clrScheme name="Semtech_ppt_template_v2_st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Semtech_ppt_template_v2_std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0000"/>
        </a:solidFill>
        <a:ln w="9525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22" charset="0"/>
            <a:ea typeface="Arial" pitchFamily="22" charset="0"/>
            <a:cs typeface="Arial" pitchFamily="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0000"/>
        </a:solidFill>
        <a:ln w="9525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22" charset="0"/>
            <a:ea typeface="Arial" pitchFamily="22" charset="0"/>
            <a:cs typeface="Arial" pitchFamily="22" charset="0"/>
          </a:defRPr>
        </a:defPPr>
      </a:lstStyle>
    </a:lnDef>
  </a:objectDefaults>
  <a:extraClrSchemeLst>
    <a:extraClrScheme>
      <a:clrScheme name="Semtech_ppt_template_v2_st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mtech_ppt_template_v2_st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mtech_ppt_template_v2_st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mtech_ppt_template_v2_st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mtech_ppt_template_v2_st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mtech_ppt_template_v2_st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mtech_ppt_template_v2_st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mtech_ppt_template_v2_st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mtech_ppt_template_v2_st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mtech_ppt_template_v2_st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mtech_ppt_template_v2_st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mtech_ppt_template_v2_st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0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Senet Template .ppt [Read-Only] [Compatibility Mode]" id="{8346F5BA-6CE4-45B5-B6DF-B7A22A5B0279}" vid="{9A7F3F1D-B8B1-4168-987A-23B5B936D5E7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NorAm_Wireless_Org_r2</Template>
  <TotalTime>763</TotalTime>
  <Words>900</Words>
  <Application>Microsoft Office PowerPoint</Application>
  <PresentationFormat>On-screen Show (4:3)</PresentationFormat>
  <Paragraphs>191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NorAm_Wireless_Org_r2</vt:lpstr>
      <vt:lpstr>Default Design</vt:lpstr>
      <vt:lpstr>LoRaWAN Sensor Example</vt:lpstr>
      <vt:lpstr>Goals</vt:lpstr>
      <vt:lpstr>LoRaWAN Uplink information flow</vt:lpstr>
      <vt:lpstr>LoRaWAN Downlink information flow</vt:lpstr>
      <vt:lpstr>Confirm Senet Account</vt:lpstr>
      <vt:lpstr>LoRaWAN Developer Portal</vt:lpstr>
      <vt:lpstr>Senet Developer Portal – Login Page</vt:lpstr>
      <vt:lpstr>Senet Developer Portal – User Registration</vt:lpstr>
      <vt:lpstr>Senet Developer Portal – New Device Registration</vt:lpstr>
      <vt:lpstr>Senet Developer Portal – Device Detail</vt:lpstr>
      <vt:lpstr>Resume mDot Lab</vt:lpstr>
      <vt:lpstr>Import the Reference Project</vt:lpstr>
      <vt:lpstr>Update the project for your mDot</vt:lpstr>
      <vt:lpstr>Compile and Download your code</vt:lpstr>
      <vt:lpstr>Logging Data</vt:lpstr>
      <vt:lpstr>Confirm M2X Account</vt:lpstr>
      <vt:lpstr>M2X Sign-Up</vt:lpstr>
      <vt:lpstr>M2X Account Activated</vt:lpstr>
      <vt:lpstr>Create your device</vt:lpstr>
      <vt:lpstr>Create a stream for your data</vt:lpstr>
      <vt:lpstr>Add stream information</vt:lpstr>
      <vt:lpstr>Resume mDot Lab</vt:lpstr>
      <vt:lpstr>Forward to M2X from Senet Account</vt:lpstr>
      <vt:lpstr>Logging Data at M2X</vt:lpstr>
      <vt:lpstr>Create a trigger (Turn on Light when Up)</vt:lpstr>
      <vt:lpstr>Trigger Details (Light On when Up)</vt:lpstr>
      <vt:lpstr>Callback URL </vt:lpstr>
      <vt:lpstr>Create 2nd Trigger (Off when down) </vt:lpstr>
      <vt:lpstr>Put it all together</vt:lpstr>
    </vt:vector>
  </TitlesOfParts>
  <Company>Semtech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LoRaWAN Protcol Overview</dc:title>
  <dc:creator>Joe Knapp</dc:creator>
  <cp:lastModifiedBy>Brian Dunn</cp:lastModifiedBy>
  <cp:revision>49</cp:revision>
  <cp:lastPrinted>2002-09-23T19:03:47Z</cp:lastPrinted>
  <dcterms:created xsi:type="dcterms:W3CDTF">2015-02-24T01:25:37Z</dcterms:created>
  <dcterms:modified xsi:type="dcterms:W3CDTF">2015-07-23T14:17:56Z</dcterms:modified>
</cp:coreProperties>
</file>