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7" r:id="rId2"/>
    <p:sldId id="330" r:id="rId3"/>
    <p:sldId id="473" r:id="rId4"/>
    <p:sldId id="472" r:id="rId5"/>
    <p:sldId id="474" r:id="rId6"/>
    <p:sldId id="476" r:id="rId7"/>
    <p:sldId id="487" r:id="rId8"/>
    <p:sldId id="475" r:id="rId9"/>
    <p:sldId id="489" r:id="rId10"/>
    <p:sldId id="478" r:id="rId11"/>
    <p:sldId id="488" r:id="rId12"/>
    <p:sldId id="480" r:id="rId13"/>
    <p:sldId id="394" r:id="rId14"/>
    <p:sldId id="461" r:id="rId15"/>
    <p:sldId id="464" r:id="rId16"/>
    <p:sldId id="491" r:id="rId17"/>
    <p:sldId id="498" r:id="rId18"/>
    <p:sldId id="492" r:id="rId19"/>
    <p:sldId id="493" r:id="rId20"/>
    <p:sldId id="484" r:id="rId21"/>
    <p:sldId id="463" r:id="rId22"/>
    <p:sldId id="481" r:id="rId23"/>
    <p:sldId id="337" r:id="rId24"/>
    <p:sldId id="486" r:id="rId25"/>
    <p:sldId id="482" r:id="rId26"/>
    <p:sldId id="466" r:id="rId27"/>
    <p:sldId id="425" r:id="rId28"/>
    <p:sldId id="467" r:id="rId29"/>
    <p:sldId id="411" r:id="rId30"/>
    <p:sldId id="500" r:id="rId31"/>
    <p:sldId id="443" r:id="rId32"/>
    <p:sldId id="444" r:id="rId33"/>
    <p:sldId id="494" r:id="rId34"/>
    <p:sldId id="495" r:id="rId35"/>
    <p:sldId id="501" r:id="rId36"/>
    <p:sldId id="448" r:id="rId37"/>
    <p:sldId id="469" r:id="rId3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4F81BD"/>
    <a:srgbClr val="82A5D0"/>
    <a:srgbClr val="244B7A"/>
    <a:srgbClr val="152C47"/>
    <a:srgbClr val="16263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182" autoAdjust="0"/>
  </p:normalViewPr>
  <p:slideViewPr>
    <p:cSldViewPr>
      <p:cViewPr>
        <p:scale>
          <a:sx n="87" d="100"/>
          <a:sy n="87" d="100"/>
        </p:scale>
        <p:origin x="-86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9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5238"/>
    </p:cViewPr>
  </p:sorterViewPr>
  <p:notesViewPr>
    <p:cSldViewPr>
      <p:cViewPr varScale="1">
        <p:scale>
          <a:sx n="88" d="100"/>
          <a:sy n="88" d="100"/>
        </p:scale>
        <p:origin x="3696" y="10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93" cy="4645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14" y="1"/>
            <a:ext cx="3037893" cy="46458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7860903-D47C-4175-9339-C308784311C4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228"/>
            <a:ext cx="3037893" cy="4645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14" y="8830228"/>
            <a:ext cx="3037893" cy="46458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16B938-B238-4447-8454-8E727EA96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93" cy="464581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14" y="1"/>
            <a:ext cx="3037893" cy="464581"/>
          </a:xfrm>
          <a:prstGeom prst="rect">
            <a:avLst/>
          </a:prstGeom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5A727-D028-4240-8735-FD7755BB20BF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3" y="4415115"/>
            <a:ext cx="5609276" cy="4184414"/>
          </a:xfrm>
          <a:prstGeom prst="rect">
            <a:avLst/>
          </a:prstGeom>
        </p:spPr>
        <p:txBody>
          <a:bodyPr vert="horz" lIns="92940" tIns="46470" rIns="92940" bIns="464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228"/>
            <a:ext cx="3037893" cy="464581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14" y="8830228"/>
            <a:ext cx="3037893" cy="464581"/>
          </a:xfrm>
          <a:prstGeom prst="rect">
            <a:avLst/>
          </a:prstGeom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CE5E82C-1C30-48E5-B078-266901ED3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62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C827-075D-4B9D-9316-8DD246DE85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10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3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3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C827-075D-4B9D-9316-8DD246DE85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23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1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6913"/>
            <a:ext cx="6223000" cy="3500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0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6913"/>
            <a:ext cx="6223000" cy="3500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0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6913"/>
            <a:ext cx="6223000" cy="3500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8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6913"/>
            <a:ext cx="6223000" cy="3500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9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C827-075D-4B9D-9316-8DD246DE85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31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10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6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7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4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6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6913"/>
            <a:ext cx="6223000" cy="3500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1" y="4343402"/>
            <a:ext cx="6324600" cy="4256129"/>
          </a:xfrm>
        </p:spPr>
        <p:txBody>
          <a:bodyPr>
            <a:noAutofit/>
          </a:bodyPr>
          <a:lstStyle/>
          <a:p>
            <a:pPr defTabSz="916686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6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6913"/>
            <a:ext cx="6223000" cy="3500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1" y="4343402"/>
            <a:ext cx="6324600" cy="4256129"/>
          </a:xfrm>
        </p:spPr>
        <p:txBody>
          <a:bodyPr>
            <a:noAutofit/>
          </a:bodyPr>
          <a:lstStyle/>
          <a:p>
            <a:pPr defTabSz="916686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27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6913"/>
            <a:ext cx="6223000" cy="3500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1" y="4343402"/>
            <a:ext cx="6324600" cy="4256129"/>
          </a:xfrm>
        </p:spPr>
        <p:txBody>
          <a:bodyPr>
            <a:noAutofit/>
          </a:bodyPr>
          <a:lstStyle/>
          <a:p>
            <a:pPr defTabSz="916686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8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1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56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586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8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E5E82C-1C30-48E5-B078-266901ED34B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C827-075D-4B9D-9316-8DD246DE85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C827-075D-4B9D-9316-8DD246DE85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9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C827-075D-4B9D-9316-8DD246DE85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3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C827-075D-4B9D-9316-8DD246DE85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C827-075D-4B9D-9316-8DD246DE85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4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C827-075D-4B9D-9316-8DD246DE85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1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6" descr="MTS_Circuit_Pattern_Grid_Texture_STRI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3" r="19501"/>
          <a:stretch>
            <a:fillRect/>
          </a:stretch>
        </p:blipFill>
        <p:spPr bwMode="auto">
          <a:xfrm>
            <a:off x="0" y="354488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943350"/>
            <a:ext cx="4556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3760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3760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4171950"/>
            <a:ext cx="228600" cy="152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38" descr="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200150"/>
            <a:ext cx="6594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3087688"/>
            <a:ext cx="6588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4005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495675"/>
            <a:ext cx="3095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716338"/>
            <a:ext cx="7620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5"/>
          <a:stretch>
            <a:fillRect/>
          </a:stretch>
        </p:blipFill>
        <p:spPr bwMode="auto">
          <a:xfrm>
            <a:off x="8640763" y="3409950"/>
            <a:ext cx="5032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32163"/>
            <a:ext cx="455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5"/>
          <a:stretch>
            <a:fillRect/>
          </a:stretch>
        </p:blipFill>
        <p:spPr bwMode="auto">
          <a:xfrm>
            <a:off x="8640763" y="3409950"/>
            <a:ext cx="5032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33750"/>
            <a:ext cx="455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4972050"/>
            <a:ext cx="9144000" cy="1714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49" descr="PATTERN-LARGE-20percen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6502" r="7706" b="85167"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0" descr="PATTERN-LARGE-20percent.png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9724" r="7706" b="86040"/>
          <a:stretch>
            <a:fillRect/>
          </a:stretch>
        </p:blipFill>
        <p:spPr bwMode="auto">
          <a:xfrm>
            <a:off x="0" y="4970463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3086100"/>
            <a:ext cx="6588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714750"/>
            <a:ext cx="762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495675"/>
            <a:ext cx="3095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28700"/>
            <a:ext cx="27797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28701"/>
            <a:ext cx="5111750" cy="3886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885951"/>
            <a:ext cx="2779713" cy="3028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9729-0C06-4D2D-98DA-CED15842AF8E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BA99-A01F-45F5-9860-D54EFE080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862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8700"/>
            <a:ext cx="5486400" cy="28027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112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CA91-15E4-4A20-AA52-DF215BBBE56E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DE4A-8774-4EF9-990E-AC56364F6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71500"/>
            <a:ext cx="8458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6A3E-14E1-447B-A794-647C63AD518B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DC15-30B5-4B59-B026-832DA9441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6" descr="MTS_Circuit_Pattern_Grid_Texture_STRI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r="18402"/>
          <a:stretch>
            <a:fillRect/>
          </a:stretch>
        </p:blipFill>
        <p:spPr bwMode="auto">
          <a:xfrm>
            <a:off x="9525" y="3922713"/>
            <a:ext cx="89916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4087813"/>
            <a:ext cx="152400" cy="460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63000" y="4370388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1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42950"/>
            <a:ext cx="5715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3487738"/>
            <a:ext cx="5651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895725"/>
            <a:ext cx="2301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0576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3486150"/>
            <a:ext cx="5651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057650"/>
            <a:ext cx="5715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895725"/>
            <a:ext cx="2301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8629650" y="3771900"/>
            <a:ext cx="514350" cy="825500"/>
            <a:chOff x="8458200" y="3771258"/>
            <a:chExt cx="685800" cy="826579"/>
          </a:xfrm>
        </p:grpSpPr>
        <p:pic>
          <p:nvPicPr>
            <p:cNvPr id="17" name="Picture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75"/>
            <a:stretch>
              <a:fillRect/>
            </a:stretch>
          </p:blipFill>
          <p:spPr bwMode="auto">
            <a:xfrm>
              <a:off x="8640620" y="3829214"/>
              <a:ext cx="503380" cy="76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771258"/>
              <a:ext cx="456344" cy="34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75"/>
            <a:stretch>
              <a:fillRect/>
            </a:stretch>
          </p:blipFill>
          <p:spPr bwMode="auto">
            <a:xfrm>
              <a:off x="8640620" y="3829213"/>
              <a:ext cx="503380" cy="76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772063"/>
              <a:ext cx="456344" cy="34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" name="Picture 50" descr="PATTERN-LARGE-20percent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6502" r="7706" b="85167"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229100"/>
            <a:ext cx="3429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52"/>
          <p:cNvGrpSpPr>
            <a:grpSpLocks/>
          </p:cNvGrpSpPr>
          <p:nvPr/>
        </p:nvGrpSpPr>
        <p:grpSpPr bwMode="auto">
          <a:xfrm>
            <a:off x="7908925" y="4087813"/>
            <a:ext cx="228600" cy="228600"/>
            <a:chOff x="7924800" y="4113942"/>
            <a:chExt cx="228172" cy="228761"/>
          </a:xfrm>
        </p:grpSpPr>
        <p:pic>
          <p:nvPicPr>
            <p:cNvPr id="25" name="Picture 5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4113942"/>
              <a:ext cx="228172" cy="22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4114963"/>
              <a:ext cx="228172" cy="22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71950"/>
            <a:ext cx="2270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73538"/>
            <a:ext cx="2270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0" y="4972050"/>
            <a:ext cx="9144000" cy="1714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" name="Picture 58" descr="PATTERN-LARGE-20percent.png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9724" r="7706" b="86040"/>
          <a:stretch>
            <a:fillRect/>
          </a:stretch>
        </p:blipFill>
        <p:spPr bwMode="auto">
          <a:xfrm>
            <a:off x="0" y="4970463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1981200"/>
          </a:xfrm>
          <a:noFill/>
        </p:spPr>
        <p:txBody>
          <a:bodyPr lIns="0" tIns="45720" rIns="0"/>
          <a:lstStyle>
            <a:lvl1pPr algn="ctr">
              <a:lnSpc>
                <a:spcPct val="100000"/>
              </a:lnSpc>
              <a:defRPr sz="2000" b="0" spc="-2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83519"/>
            <a:ext cx="8229600" cy="1102519"/>
          </a:xfrm>
        </p:spPr>
        <p:txBody>
          <a:bodyPr lIns="0" rIns="0" anchor="t"/>
          <a:lstStyle>
            <a:lvl1pPr algn="ctr">
              <a:defRPr sz="4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00350"/>
            <a:ext cx="8229600" cy="1314450"/>
          </a:xfrm>
        </p:spPr>
        <p:txBody>
          <a:bodyPr lIns="0" r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CCEA-9766-4192-9DA7-5ADF6E55D58F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6BC4-64BF-4C02-8618-7C90E10E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8750"/>
            <a:ext cx="8458200" cy="3429000"/>
          </a:xfrm>
        </p:spPr>
        <p:txBody>
          <a:bodyPr/>
          <a:lstStyle>
            <a:lvl1pPr>
              <a:buFont typeface="Arial" pitchFamily="34" charset="0"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  <a:defRPr sz="1800" spc="-50" baseline="0"/>
            </a:lvl1pPr>
            <a:lvl2pPr>
              <a:buFont typeface="Arial" pitchFamily="34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  <a:defRPr sz="1800" spc="-50" baseline="0"/>
            </a:lvl2pPr>
            <a:lvl3pPr>
              <a:buFont typeface="Arial" pitchFamily="34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  <a:defRPr sz="1600" spc="-50" baseline="0"/>
            </a:lvl3pPr>
            <a:lvl4pPr>
              <a:buFont typeface="Arial" pitchFamily="34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  <a:defRPr sz="1400" spc="-50" baseline="0"/>
            </a:lvl4pPr>
            <a:lvl5pPr>
              <a:buFont typeface="Arial" pitchFamily="34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  <a:defRPr sz="1200" spc="-5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71500"/>
            <a:ext cx="8458200" cy="857250"/>
          </a:xfrm>
        </p:spPr>
        <p:txBody>
          <a:bodyPr/>
          <a:lstStyle>
            <a:lvl1pPr>
              <a:lnSpc>
                <a:spcPct val="85000"/>
              </a:lnSpc>
              <a:defRPr spc="-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2101-D728-4CEA-8A0A-6A61E9FAAD9C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CF84-9191-42E3-A5DE-5E8AEB66E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8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463B-5918-4CD0-85C6-A6BEC3672A01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73D6-E817-43F6-B5EC-9093733D2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"/>
            <a:ext cx="84582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28751"/>
            <a:ext cx="4191000" cy="3428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28750"/>
            <a:ext cx="4191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7609-052A-4B6C-92B0-DDF7F32631C6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7799-C244-4380-BE59-48C45A256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28750"/>
            <a:ext cx="4192588" cy="4655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894284"/>
            <a:ext cx="41925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6" y="1428750"/>
            <a:ext cx="4117974" cy="4655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6" y="1894284"/>
            <a:ext cx="4117974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2FAD-796B-4D3B-83C6-A28031E6660E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5A83-B57B-4DF8-B6E9-D7A65CE1A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8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"/>
            <a:ext cx="84582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C6CC-C4A7-4EF7-864C-6F7EFA30616A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0A62-CDA8-48AE-9085-F3C0893F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C750-4930-4953-8CFC-B6478CC7B2AB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A182-7427-497F-9B5F-A969C51D4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972050"/>
            <a:ext cx="9144000" cy="1714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28" descr="PATTERN-LARGE-20percen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6502" r="7706" b="85167"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9" descr="PATTERN-LARGE-20percent.png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9724" r="7706" b="86040"/>
          <a:stretch>
            <a:fillRect/>
          </a:stretch>
        </p:blipFill>
        <p:spPr bwMode="auto">
          <a:xfrm>
            <a:off x="0" y="4970463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571500"/>
            <a:ext cx="8458200" cy="857250"/>
          </a:xfrm>
          <a:prstGeom prst="rect">
            <a:avLst/>
          </a:prstGeom>
        </p:spPr>
        <p:txBody>
          <a:bodyPr vert="horz" lIns="182880" tIns="91440" rIns="914400" bIns="4572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1031" name="Picture 14" descr="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625"/>
            <a:ext cx="11811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8763000" y="4887913"/>
            <a:ext cx="269875" cy="198437"/>
            <a:chOff x="8763000" y="4887684"/>
            <a:chExt cx="269909" cy="198667"/>
          </a:xfrm>
        </p:grpSpPr>
        <p:pic>
          <p:nvPicPr>
            <p:cNvPr id="1042" name="Picture 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4501" y="4914996"/>
              <a:ext cx="97102" cy="97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7620" y="4891250"/>
              <a:ext cx="191534" cy="19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4914996"/>
              <a:ext cx="100105" cy="99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3865" y="4887684"/>
              <a:ext cx="199044" cy="19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33400" y="1428750"/>
            <a:ext cx="8458200" cy="3371850"/>
          </a:xfrm>
          <a:prstGeom prst="rect">
            <a:avLst/>
          </a:prstGeom>
        </p:spPr>
        <p:txBody>
          <a:bodyPr vert="horz" lIns="22860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334000" y="4972050"/>
            <a:ext cx="838200" cy="171450"/>
          </a:xfrm>
          <a:prstGeom prst="rect">
            <a:avLst/>
          </a:prstGeom>
        </p:spPr>
        <p:txBody>
          <a:bodyPr vert="horz" wrap="square" lIns="91440" tIns="36576" rIns="9144" bIns="45720" numCol="1" anchor="ctr" anchorCtr="0" compatLnSpc="1">
            <a:prstTxWarp prst="textNoShape">
              <a:avLst/>
            </a:prstTxWarp>
          </a:bodyPr>
          <a:lstStyle>
            <a:lvl1pPr algn="r">
              <a:defRPr sz="500" smtClean="0">
                <a:solidFill>
                  <a:srgbClr val="D9D9D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0D133F9-E49C-4588-B113-9EAD3A2AA206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172200" y="4972050"/>
            <a:ext cx="2514600" cy="171450"/>
          </a:xfrm>
          <a:prstGeom prst="rect">
            <a:avLst/>
          </a:prstGeom>
        </p:spPr>
        <p:txBody>
          <a:bodyPr vert="horz" wrap="square" lIns="0" tIns="36576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500" smtClean="0">
                <a:solidFill>
                  <a:srgbClr val="D9D9D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 |  Proprietary &amp; Confidential  |  © 2014 Multi-Tech Systems,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86800" y="4937125"/>
            <a:ext cx="457200" cy="206375"/>
          </a:xfrm>
          <a:prstGeom prst="rect">
            <a:avLst/>
          </a:prstGeom>
        </p:spPr>
        <p:txBody>
          <a:bodyPr vert="horz" wrap="square" lIns="36576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6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9EBF195-7A65-45E7-A2AF-74003F34D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8"/>
          <a:stretch>
            <a:fillRect/>
          </a:stretch>
        </p:blipFill>
        <p:spPr bwMode="auto">
          <a:xfrm>
            <a:off x="0" y="230188"/>
            <a:ext cx="4000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0188"/>
            <a:ext cx="33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2550"/>
            <a:ext cx="14128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8"/>
          <a:stretch>
            <a:fillRect/>
          </a:stretch>
        </p:blipFill>
        <p:spPr bwMode="auto">
          <a:xfrm>
            <a:off x="0" y="230188"/>
            <a:ext cx="4000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9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/>
  <p:txStyles>
    <p:titleStyle>
      <a:lvl1pPr marL="3651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spc="-50">
          <a:solidFill>
            <a:srgbClr val="4F81BD"/>
          </a:solidFill>
          <a:latin typeface="Century Gothic" pitchFamily="34" charset="0"/>
          <a:ea typeface="MS PGothic" pitchFamily="34" charset="-128"/>
          <a:cs typeface="+mj-cs"/>
        </a:defRPr>
      </a:lvl1pPr>
      <a:lvl2pPr marL="3651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entury Gothic" pitchFamily="34" charset="0"/>
          <a:ea typeface="MS PGothic" pitchFamily="34" charset="-128"/>
        </a:defRPr>
      </a:lvl2pPr>
      <a:lvl3pPr marL="3651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entury Gothic" pitchFamily="34" charset="0"/>
          <a:ea typeface="MS PGothic" pitchFamily="34" charset="-128"/>
        </a:defRPr>
      </a:lvl3pPr>
      <a:lvl4pPr marL="3651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entury Gothic" pitchFamily="34" charset="0"/>
          <a:ea typeface="MS PGothic" pitchFamily="34" charset="-128"/>
        </a:defRPr>
      </a:lvl4pPr>
      <a:lvl5pPr marL="3651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entury Gothic" pitchFamily="34" charset="0"/>
          <a:ea typeface="MS PGothic" pitchFamily="34" charset="-128"/>
        </a:defRPr>
      </a:lvl5pPr>
      <a:lvl6pPr marL="493713" indent="-3651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entury Gothic" pitchFamily="34" charset="0"/>
          <a:ea typeface="MS PGothic" pitchFamily="34" charset="-128"/>
        </a:defRPr>
      </a:lvl6pPr>
      <a:lvl7pPr marL="950913" indent="-3651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entury Gothic" pitchFamily="34" charset="0"/>
          <a:ea typeface="MS PGothic" pitchFamily="34" charset="-128"/>
        </a:defRPr>
      </a:lvl7pPr>
      <a:lvl8pPr marL="1408113" indent="-3651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entury Gothic" pitchFamily="34" charset="0"/>
          <a:ea typeface="MS PGothic" pitchFamily="34" charset="-128"/>
        </a:defRPr>
      </a:lvl8pPr>
      <a:lvl9pPr marL="1865313" indent="-3651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entury Gothic" pitchFamily="34" charset="0"/>
          <a:ea typeface="MS PGothic" pitchFamily="34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4F81BD"/>
        </a:buClr>
        <a:buFont typeface="Arial" charset="0"/>
        <a:tabLst>
          <a:tab pos="228600" algn="l"/>
          <a:tab pos="457200" algn="l"/>
          <a:tab pos="685800" algn="l"/>
          <a:tab pos="914400" algn="l"/>
          <a:tab pos="1143000" algn="l"/>
          <a:tab pos="1371600" algn="l"/>
          <a:tab pos="1600200" algn="l"/>
          <a:tab pos="1828800" algn="l"/>
        </a:tabLst>
        <a:defRPr spc="-50">
          <a:solidFill>
            <a:srgbClr val="404040"/>
          </a:solidFill>
          <a:latin typeface="Century Gothic" pitchFamily="34" charset="0"/>
          <a:ea typeface="MS PGothic" pitchFamily="34" charset="-128"/>
          <a:cs typeface="+mn-cs"/>
        </a:defRPr>
      </a:lvl1pPr>
      <a:lvl2pPr marL="2286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4F81BD"/>
        </a:buClr>
        <a:buFont typeface="Arial" charset="0"/>
        <a:buChar char="•"/>
        <a:tabLst>
          <a:tab pos="228600" algn="l"/>
          <a:tab pos="457200" algn="l"/>
          <a:tab pos="685800" algn="l"/>
          <a:tab pos="914400" algn="l"/>
          <a:tab pos="1143000" algn="l"/>
          <a:tab pos="1371600" algn="l"/>
          <a:tab pos="1600200" algn="l"/>
          <a:tab pos="1828800" algn="l"/>
        </a:tabLst>
        <a:defRPr spc="-50">
          <a:solidFill>
            <a:srgbClr val="404040"/>
          </a:solidFill>
          <a:latin typeface="Century Gothic" pitchFamily="34" charset="0"/>
          <a:ea typeface="MS PGothic" pitchFamily="34" charset="-128"/>
          <a:cs typeface="+mn-cs"/>
        </a:defRPr>
      </a:lvl2pPr>
      <a:lvl3pPr marL="457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4F81BD"/>
        </a:buClr>
        <a:buFont typeface="Arial" charset="0"/>
        <a:buChar char="•"/>
        <a:tabLst>
          <a:tab pos="228600" algn="l"/>
          <a:tab pos="457200" algn="l"/>
          <a:tab pos="685800" algn="l"/>
          <a:tab pos="914400" algn="l"/>
          <a:tab pos="1143000" algn="l"/>
          <a:tab pos="1371600" algn="l"/>
          <a:tab pos="1600200" algn="l"/>
          <a:tab pos="1828800" algn="l"/>
        </a:tabLst>
        <a:defRPr sz="1600" spc="-50">
          <a:solidFill>
            <a:srgbClr val="404040"/>
          </a:solidFill>
          <a:latin typeface="Century Gothic" pitchFamily="34" charset="0"/>
          <a:ea typeface="MS PGothic" pitchFamily="34" charset="-128"/>
          <a:cs typeface="+mn-cs"/>
        </a:defRPr>
      </a:lvl3pPr>
      <a:lvl4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4F81BD"/>
        </a:buClr>
        <a:buFont typeface="Arial" charset="0"/>
        <a:buChar char="•"/>
        <a:tabLst>
          <a:tab pos="228600" algn="l"/>
          <a:tab pos="457200" algn="l"/>
          <a:tab pos="685800" algn="l"/>
          <a:tab pos="914400" algn="l"/>
          <a:tab pos="1143000" algn="l"/>
          <a:tab pos="1371600" algn="l"/>
          <a:tab pos="1600200" algn="l"/>
          <a:tab pos="1828800" algn="l"/>
        </a:tabLst>
        <a:defRPr sz="1400" spc="-50">
          <a:solidFill>
            <a:srgbClr val="404040"/>
          </a:solidFill>
          <a:latin typeface="Century Gothic" pitchFamily="34" charset="0"/>
          <a:ea typeface="MS PGothic" pitchFamily="34" charset="-128"/>
          <a:cs typeface="+mn-cs"/>
        </a:defRPr>
      </a:lvl4pPr>
      <a:lvl5pPr marL="914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4F81BD"/>
        </a:buClr>
        <a:buFont typeface="Arial" charset="0"/>
        <a:buChar char="•"/>
        <a:tabLst>
          <a:tab pos="228600" algn="l"/>
          <a:tab pos="457200" algn="l"/>
          <a:tab pos="685800" algn="l"/>
          <a:tab pos="914400" algn="l"/>
          <a:tab pos="1143000" algn="l"/>
          <a:tab pos="1371600" algn="l"/>
          <a:tab pos="1600200" algn="l"/>
          <a:tab pos="1828800" algn="l"/>
        </a:tabLst>
        <a:defRPr sz="1200" spc="-50">
          <a:solidFill>
            <a:srgbClr val="404040"/>
          </a:solidFill>
          <a:latin typeface="Century Gothic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bed.org/teams/ST/wiki/Nucleo-Firmwa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t.com/web/en/catalog/tools/PF26021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mbed.org/users/BlueShadow/code/YYY_DragonflyHelloWorld/" TargetMode="External"/><Relationship Id="rId7" Type="http://schemas.openxmlformats.org/officeDocument/2006/relationships/hyperlink" Target="https://developer.mbed.org/teams/Multi-Hackers/code/MTDOT-EVBDem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eveloper.mbed.org/teams/MultiTech/code/mDot_AT_firmware/?platform=MTS-mDot-F411" TargetMode="External"/><Relationship Id="rId5" Type="http://schemas.openxmlformats.org/officeDocument/2006/relationships/hyperlink" Target="https://developer.mbed.org/teams/MultiTech/code/libmDot_sample/?platform=MTS-mDot-F411" TargetMode="External"/><Relationship Id="rId4" Type="http://schemas.openxmlformats.org/officeDocument/2006/relationships/hyperlink" Target="https://developer.mbed.org/teams/MultiTech/code/mDot_helloworld/?platform=MTS-mDot-F4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bed.org/teams/Semtech/code/MTDOT_Senet_Demo_23-Jul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eloper.mbed.org/users/jamescmaki/code/mDotEVBM2X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bed.org/betamode/?pre=newboard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bed.org/compil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tech.ne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bed.org/compile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bed.org/compile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tssh2.sourceforge.jp/index.html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bed.org/platforms/MTS-mDot-F41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eloper.mbed.org/teams/st/wiki/ST-Link-Driv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bed.org/platforms/MTS-mDot-F41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mbed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eloper.mbed.org/platforms/MTS-mDot-F41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ed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981200"/>
          </a:xfrm>
        </p:spPr>
        <p:txBody>
          <a:bodyPr/>
          <a:lstStyle/>
          <a:p>
            <a:pPr marL="36576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LAB Overview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mbed</a:t>
            </a:r>
            <a:r>
              <a:rPr lang="en-US" dirty="0" smtClean="0">
                <a:solidFill>
                  <a:schemeClr val="tx1"/>
                </a:solidFill>
              </a:rPr>
              <a:t> Instructions for MultiTech </a:t>
            </a:r>
            <a:r>
              <a:rPr lang="en-US" dirty="0" err="1" smtClean="0">
                <a:solidFill>
                  <a:schemeClr val="tx1"/>
                </a:solidFill>
              </a:rPr>
              <a:t>mDot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Semtech</a:t>
            </a:r>
            <a:r>
              <a:rPr lang="en-US" dirty="0" smtClean="0">
                <a:solidFill>
                  <a:schemeClr val="tx1"/>
                </a:solidFill>
              </a:rPr>
              <a:t>/ARM/MultiTech/</a:t>
            </a:r>
            <a:r>
              <a:rPr lang="en-US" dirty="0" err="1" smtClean="0">
                <a:solidFill>
                  <a:schemeClr val="tx1"/>
                </a:solidFill>
              </a:rPr>
              <a:t>Att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Semtech</a:t>
            </a:r>
            <a:r>
              <a:rPr lang="en-US" dirty="0" smtClean="0">
                <a:solidFill>
                  <a:schemeClr val="tx1"/>
                </a:solidFill>
              </a:rPr>
              <a:t> /AT&amp;T M2X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The following procedure can be used to update the CPU with new firmware.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Update </a:t>
            </a:r>
            <a:r>
              <a:rPr lang="en-US" sz="1600" dirty="0">
                <a:solidFill>
                  <a:schemeClr val="tx1"/>
                </a:solidFill>
              </a:rPr>
              <a:t>your </a:t>
            </a:r>
            <a:r>
              <a:rPr lang="en-US" sz="1600" dirty="0" err="1" smtClean="0">
                <a:solidFill>
                  <a:schemeClr val="tx1"/>
                </a:solidFill>
              </a:rPr>
              <a:t>mDot</a:t>
            </a:r>
            <a:r>
              <a:rPr lang="en-US" sz="1600" dirty="0" smtClean="0">
                <a:solidFill>
                  <a:schemeClr val="tx1"/>
                </a:solidFill>
              </a:rPr>
              <a:t> board </a:t>
            </a:r>
            <a:r>
              <a:rPr lang="en-US" sz="1600" dirty="0">
                <a:solidFill>
                  <a:schemeClr val="tx1"/>
                </a:solidFill>
              </a:rPr>
              <a:t>to the latest firmware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3"/>
              </a:rPr>
              <a:t>https://developer.mbed.org/teams/ST/wiki/Nucleo-Firmware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Web </a:t>
            </a:r>
            <a:r>
              <a:rPr lang="en-US" sz="1600" dirty="0">
                <a:solidFill>
                  <a:schemeClr val="tx1"/>
                </a:solidFill>
              </a:rPr>
              <a:t>page “</a:t>
            </a:r>
            <a:r>
              <a:rPr lang="en-US" sz="1600" b="1" dirty="0">
                <a:solidFill>
                  <a:schemeClr val="tx1"/>
                </a:solidFill>
              </a:rPr>
              <a:t>Nucleo Firmware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Click</a:t>
            </a:r>
            <a:r>
              <a:rPr lang="en-US" sz="1600" dirty="0" smtClean="0">
                <a:solidFill>
                  <a:schemeClr val="tx1"/>
                </a:solidFill>
              </a:rPr>
              <a:t> on “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Download the latest ST-LINK/V2-1 firmware 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upgrade</a:t>
            </a:r>
            <a:r>
              <a:rPr lang="en-US" sz="1600" dirty="0" smtClean="0">
                <a:solidFill>
                  <a:schemeClr val="tx1"/>
                </a:solidFill>
              </a:rPr>
              <a:t>”.</a:t>
            </a:r>
            <a:endParaRPr lang="en-US" sz="16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Download, Extract </a:t>
            </a:r>
            <a:r>
              <a:rPr lang="en-US" sz="1600" dirty="0" smtClean="0">
                <a:solidFill>
                  <a:schemeClr val="tx1"/>
                </a:solidFill>
              </a:rPr>
              <a:t>and</a:t>
            </a:r>
            <a:r>
              <a:rPr lang="en-US" sz="1600" b="1" dirty="0" smtClean="0">
                <a:solidFill>
                  <a:schemeClr val="tx1"/>
                </a:solidFill>
              </a:rPr>
              <a:t> Run </a:t>
            </a:r>
            <a:r>
              <a:rPr lang="en-US" sz="1600" dirty="0" smtClean="0">
                <a:solidFill>
                  <a:schemeClr val="tx1"/>
                </a:solidFill>
              </a:rPr>
              <a:t>“</a:t>
            </a:r>
            <a:r>
              <a:rPr lang="en-US" sz="1600" b="1" dirty="0" smtClean="0">
                <a:solidFill>
                  <a:schemeClr val="tx1"/>
                </a:solidFill>
              </a:rPr>
              <a:t>STSW-LINK007</a:t>
            </a:r>
            <a:r>
              <a:rPr lang="en-US" sz="1600" dirty="0" smtClean="0">
                <a:solidFill>
                  <a:schemeClr val="tx1"/>
                </a:solidFill>
              </a:rPr>
              <a:t>”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 Plug the power to Developer board then USB cable.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Wait for USB Enumeration to finish. </a:t>
            </a:r>
            <a:r>
              <a:rPr lang="en-US" sz="1600" b="1" dirty="0" smtClean="0">
                <a:solidFill>
                  <a:schemeClr val="tx1"/>
                </a:solidFill>
              </a:rPr>
              <a:t>Click “Refresh device list”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Click “Open in update mode”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 If needed, </a:t>
            </a:r>
            <a:r>
              <a:rPr lang="en-US" sz="1600" b="1" dirty="0" smtClean="0">
                <a:solidFill>
                  <a:schemeClr val="tx1"/>
                </a:solidFill>
              </a:rPr>
              <a:t>Click “Upgrade”</a:t>
            </a:r>
            <a:r>
              <a:rPr lang="en-US" sz="1600" dirty="0" smtClean="0">
                <a:solidFill>
                  <a:schemeClr val="tx1"/>
                </a:solidFill>
              </a:rPr>
              <a:t>.  As of 2015/07/21 Version 11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After success </a:t>
            </a:r>
            <a:r>
              <a:rPr lang="en-US" sz="1600" b="1" dirty="0" smtClean="0">
                <a:solidFill>
                  <a:schemeClr val="tx1"/>
                </a:solidFill>
              </a:rPr>
              <a:t>Close</a:t>
            </a:r>
            <a:r>
              <a:rPr lang="en-US" sz="1600" dirty="0" smtClean="0">
                <a:solidFill>
                  <a:schemeClr val="tx1"/>
                </a:solidFill>
              </a:rPr>
              <a:t> the program.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Processor Firmware Update</a:t>
            </a:r>
            <a:br>
              <a:rPr lang="en-US" dirty="0" smtClean="0"/>
            </a:br>
            <a:r>
              <a:rPr lang="en-US" dirty="0" smtClean="0"/>
              <a:t> (Missing Homework)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88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Programs to download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on the </a:t>
            </a:r>
            <a:r>
              <a:rPr lang="en-US" b="1" dirty="0" smtClean="0">
                <a:solidFill>
                  <a:schemeClr val="tx1"/>
                </a:solidFill>
              </a:rPr>
              <a:t>Links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“Import this program” </a:t>
            </a:r>
            <a:r>
              <a:rPr lang="en-US" dirty="0" smtClean="0">
                <a:solidFill>
                  <a:schemeClr val="tx1"/>
                </a:solidFill>
              </a:rPr>
              <a:t>(Blue Box Right side).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Alt Tab </a:t>
            </a:r>
            <a:r>
              <a:rPr lang="en-US" u="sng" dirty="0" smtClean="0">
                <a:solidFill>
                  <a:schemeClr val="tx1"/>
                </a:solidFill>
              </a:rPr>
              <a:t>to </a:t>
            </a:r>
            <a:r>
              <a:rPr lang="en-US" u="sng" dirty="0" err="1" smtClean="0">
                <a:solidFill>
                  <a:schemeClr val="tx1"/>
                </a:solidFill>
              </a:rPr>
              <a:t>mbed</a:t>
            </a:r>
            <a:r>
              <a:rPr lang="en-US" u="sng" dirty="0" smtClean="0">
                <a:solidFill>
                  <a:schemeClr val="tx1"/>
                </a:solidFill>
              </a:rPr>
              <a:t> Workspace </a:t>
            </a:r>
            <a:r>
              <a:rPr lang="en-US" dirty="0" smtClean="0">
                <a:solidFill>
                  <a:schemeClr val="tx1"/>
                </a:solidFill>
              </a:rPr>
              <a:t>.  The computer is waiting for a program name to </a:t>
            </a:r>
            <a:r>
              <a:rPr lang="en-US" dirty="0">
                <a:solidFill>
                  <a:schemeClr val="tx1"/>
                </a:solidFill>
              </a:rPr>
              <a:t>finish the install.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 “Import”</a:t>
            </a:r>
            <a:r>
              <a:rPr lang="en-US" dirty="0" smtClean="0">
                <a:solidFill>
                  <a:schemeClr val="tx1"/>
                </a:solidFill>
              </a:rPr>
              <a:t> in  </a:t>
            </a:r>
            <a:r>
              <a:rPr lang="en-US" dirty="0" err="1" smtClean="0">
                <a:solidFill>
                  <a:schemeClr val="tx1"/>
                </a:solidFill>
              </a:rPr>
              <a:t>mbed</a:t>
            </a:r>
            <a:r>
              <a:rPr lang="en-US" dirty="0" smtClean="0">
                <a:solidFill>
                  <a:schemeClr val="tx1"/>
                </a:solidFill>
              </a:rPr>
              <a:t> Workspace. 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Hello World Program: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https://developer.mbed.org/teams/MultiTech/code/mDot_helloworld/?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platform=MTS-mDot-F411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</a:t>
            </a:r>
            <a:r>
              <a:rPr lang="en-US" dirty="0" err="1" smtClean="0">
                <a:solidFill>
                  <a:schemeClr val="tx1"/>
                </a:solidFill>
              </a:rPr>
              <a:t>ibmDot_sample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  <a:hlinkClick r:id="rId5"/>
              </a:rPr>
              <a:t>https://developer.mbed.org/teams/MultiTech/code/libmDot_sample/?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platform=MTS-mDot-F411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 Command Line Demo:</a:t>
            </a:r>
          </a:p>
          <a:p>
            <a:r>
              <a:rPr lang="en-US" sz="1600" dirty="0" smtClean="0">
                <a:solidFill>
                  <a:schemeClr val="tx1"/>
                </a:solidFill>
                <a:hlinkClick r:id="rId6"/>
              </a:rPr>
              <a:t>https</a:t>
            </a:r>
            <a:r>
              <a:rPr lang="en-US" sz="1600" dirty="0">
                <a:solidFill>
                  <a:schemeClr val="tx1"/>
                </a:solidFill>
                <a:hlinkClick r:id="rId6"/>
              </a:rPr>
              <a:t>://developer.mbed.org/teams/MultiTech/code/mDot_AT_firmware/?</a:t>
            </a:r>
            <a:r>
              <a:rPr lang="en-US" sz="1600" dirty="0" smtClean="0">
                <a:solidFill>
                  <a:schemeClr val="tx1"/>
                </a:solidFill>
                <a:hlinkClick r:id="rId6"/>
              </a:rPr>
              <a:t>platform=MTS-mDot-F411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EVB standalone Demo:</a:t>
            </a:r>
          </a:p>
          <a:p>
            <a:r>
              <a:rPr lang="en-US" sz="1600" dirty="0">
                <a:solidFill>
                  <a:schemeClr val="tx1"/>
                </a:solidFill>
                <a:hlinkClick r:id="rId7"/>
              </a:rPr>
              <a:t>https://developer.mbed.org/teams/Multi-Hackers/code/MTDOT-EVBDemo/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67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Programs not sent in Homework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Click </a:t>
            </a:r>
            <a:r>
              <a:rPr lang="en-US" dirty="0">
                <a:solidFill>
                  <a:schemeClr val="tx1"/>
                </a:solidFill>
              </a:rPr>
              <a:t>on the </a:t>
            </a:r>
            <a:r>
              <a:rPr lang="en-US" b="1" dirty="0">
                <a:solidFill>
                  <a:schemeClr val="tx1"/>
                </a:solidFill>
              </a:rPr>
              <a:t>Links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“Import this program” </a:t>
            </a:r>
            <a:r>
              <a:rPr lang="en-US" dirty="0">
                <a:solidFill>
                  <a:schemeClr val="tx1"/>
                </a:solidFill>
              </a:rPr>
              <a:t>(Blue Box Right side).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Alt Tab </a:t>
            </a:r>
            <a:r>
              <a:rPr lang="en-US" u="sng" dirty="0">
                <a:solidFill>
                  <a:schemeClr val="tx1"/>
                </a:solidFill>
              </a:rPr>
              <a:t>to </a:t>
            </a:r>
            <a:r>
              <a:rPr lang="en-US" u="sng" dirty="0" err="1">
                <a:solidFill>
                  <a:schemeClr val="tx1"/>
                </a:solidFill>
              </a:rPr>
              <a:t>mbed</a:t>
            </a:r>
            <a:r>
              <a:rPr lang="en-US" u="sng" dirty="0">
                <a:solidFill>
                  <a:schemeClr val="tx1"/>
                </a:solidFill>
              </a:rPr>
              <a:t> Workspace </a:t>
            </a:r>
            <a:r>
              <a:rPr lang="en-US" dirty="0">
                <a:solidFill>
                  <a:schemeClr val="tx1"/>
                </a:solidFill>
              </a:rPr>
              <a:t>.  The computer is waiting for a program name to finish the install.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Click “Import”</a:t>
            </a:r>
            <a:r>
              <a:rPr lang="en-US" dirty="0">
                <a:solidFill>
                  <a:schemeClr val="tx1"/>
                </a:solidFill>
              </a:rPr>
              <a:t> in  </a:t>
            </a:r>
            <a:r>
              <a:rPr lang="en-US" dirty="0" err="1">
                <a:solidFill>
                  <a:schemeClr val="tx1"/>
                </a:solidFill>
              </a:rPr>
              <a:t>mbed</a:t>
            </a:r>
            <a:r>
              <a:rPr lang="en-US" dirty="0">
                <a:solidFill>
                  <a:schemeClr val="tx1"/>
                </a:solidFill>
              </a:rPr>
              <a:t> Workspace. 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Senet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en-US" dirty="0" err="1" smtClean="0">
                <a:solidFill>
                  <a:schemeClr val="tx1"/>
                </a:solidFill>
              </a:rPr>
              <a:t>Semtech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Public LoRa Network </a:t>
            </a:r>
            <a:r>
              <a:rPr lang="en-US" dirty="0" err="1" smtClean="0">
                <a:solidFill>
                  <a:schemeClr val="tx1"/>
                </a:solidFill>
              </a:rPr>
              <a:t>mDot</a:t>
            </a:r>
            <a:r>
              <a:rPr lang="en-US" dirty="0" smtClean="0">
                <a:solidFill>
                  <a:schemeClr val="tx1"/>
                </a:solidFill>
              </a:rPr>
              <a:t>-EVB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https://developer.mbed.org/teams/Semtech/code/MTDOT_Senet_Demo_23-July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Private network LoRa </a:t>
            </a:r>
            <a:r>
              <a:rPr lang="en-US" dirty="0" err="1" smtClean="0">
                <a:solidFill>
                  <a:schemeClr val="tx1"/>
                </a:solidFill>
              </a:rPr>
              <a:t>mDot</a:t>
            </a:r>
            <a:r>
              <a:rPr lang="en-US" dirty="0" smtClean="0">
                <a:solidFill>
                  <a:schemeClr val="tx1"/>
                </a:solidFill>
              </a:rPr>
              <a:t>-EVB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https://developer.mbed.org/users/jamescmaki/code/mDotEVBM2X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/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14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981200"/>
          </a:xfrm>
        </p:spPr>
        <p:txBody>
          <a:bodyPr/>
          <a:lstStyle/>
          <a:p>
            <a:pPr marL="36576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LAB 2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Getting Started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mDot.box</a:t>
            </a:r>
            <a:r>
              <a:rPr lang="en-US" dirty="0" smtClean="0">
                <a:solidFill>
                  <a:schemeClr val="tx1"/>
                </a:solidFill>
              </a:rPr>
              <a:t> / Sensor/ Conduit Gateway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Lab 2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What do I have?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Hello World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AT Commands</a:t>
            </a:r>
          </a:p>
          <a:p>
            <a:pPr lvl="1"/>
            <a:r>
              <a:rPr lang="en-US" sz="2800" dirty="0" err="1" smtClean="0">
                <a:solidFill>
                  <a:schemeClr val="tx1"/>
                </a:solidFill>
              </a:rPr>
              <a:t>mDot</a:t>
            </a:r>
            <a:r>
              <a:rPr lang="en-US" sz="2800" dirty="0" smtClean="0">
                <a:solidFill>
                  <a:schemeClr val="tx1"/>
                </a:solidFill>
              </a:rPr>
              <a:t>-EVB Sensor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/>
          <a:lstStyle/>
          <a:p>
            <a:r>
              <a:rPr lang="en-US" dirty="0" smtClean="0"/>
              <a:t>Lab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19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r="12986" b="9957"/>
          <a:stretch/>
        </p:blipFill>
        <p:spPr>
          <a:xfrm>
            <a:off x="2667000" y="514350"/>
            <a:ext cx="426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64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Programmable LEDs</a:t>
            </a:r>
            <a:endParaRPr lang="en-US" sz="24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</a:t>
            </a: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Programmable Push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Buttons, one reset</a:t>
            </a:r>
            <a:endPara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</a:t>
            </a: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Connector </a:t>
            </a:r>
            <a:r>
              <a:rPr lang="en-US" sz="2400" i="1" kern="1200" dirty="0" smtClean="0">
                <a:solidFill>
                  <a:srgbClr val="FF0000"/>
                </a:solidFill>
              </a:rPr>
              <a:t>(remove the jumper)</a:t>
            </a:r>
            <a:endParaRPr lang="en-US" sz="2400" i="1" kern="1200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JTAG SWD </a:t>
            </a: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programming interface on MTDOT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Graphic </a:t>
            </a: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LCD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Display, optional backlight </a:t>
            </a: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capability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 </a:t>
            </a: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2.0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 </a:t>
            </a:r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connector, </a:t>
            </a:r>
            <a:r>
              <a:rPr lang="en-US" sz="2400" b="1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“Full Speed”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Chip Antenna</a:t>
            </a:r>
            <a:endPara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Features and Descriptions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Ambient Light Sensor: </a:t>
            </a:r>
            <a:r>
              <a:rPr lang="en-US" sz="24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Intersil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ISL29011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Accelerometer: Freescale: MMA845x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Absolute Pressure and Temp: Freescale: MPL3115A2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I2C LED Driver: On Semi:  NCP5623B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Display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LCD-Module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DOGS102 </a:t>
            </a:r>
            <a:endParaRPr lang="en-US" sz="2400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(Current Sensor)</a:t>
            </a:r>
            <a:endParaRPr lang="en-US" sz="2400" i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Optional 12 pin </a:t>
            </a:r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29584" y="1962150"/>
          <a:ext cx="4438016" cy="2285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416"/>
                <a:gridCol w="1032441"/>
                <a:gridCol w="1450746"/>
                <a:gridCol w="1174413"/>
              </a:tblGrid>
              <a:tr h="32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Pin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Function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Function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Pin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2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1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GROUND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MDOT_SOUT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2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2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3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SPI_MISO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MDOT_SIN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4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2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5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SPI_MOSI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I2C_SDA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6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2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7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SPI_SCK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I2C_SCL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8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2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9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SPI_NCS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VDD_EXT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10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2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11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>
                          <a:effectLst/>
                        </a:rPr>
                        <a:t>GROUND</a:t>
                      </a:r>
                      <a:endParaRPr lang="en-US" sz="1800" spc="-2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EXT_ADC_IN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spc="-25" dirty="0">
                          <a:effectLst/>
                        </a:rPr>
                        <a:t>12</a:t>
                      </a:r>
                      <a:endParaRPr lang="en-US" sz="1800" spc="-2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8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3748" y="1047750"/>
            <a:ext cx="6908337" cy="3810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mDot</a:t>
            </a:r>
            <a:r>
              <a:rPr lang="en-US" dirty="0" smtClean="0"/>
              <a:t>-EVB Block Diagram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Labs</a:t>
            </a:r>
          </a:p>
          <a:p>
            <a:pPr lvl="1"/>
            <a:r>
              <a:rPr lang="en-US" sz="2800" dirty="0"/>
              <a:t>Lab1: Setting up the system.</a:t>
            </a:r>
          </a:p>
          <a:p>
            <a:pPr lvl="1"/>
            <a:r>
              <a:rPr lang="en-US" sz="2800" dirty="0"/>
              <a:t>Lab2: </a:t>
            </a:r>
            <a:r>
              <a:rPr lang="en-US" sz="2800" dirty="0" smtClean="0"/>
              <a:t>Getting Started</a:t>
            </a:r>
            <a:endParaRPr lang="en-US" sz="2800" dirty="0"/>
          </a:p>
          <a:p>
            <a:pPr lvl="1"/>
            <a:r>
              <a:rPr lang="en-US" sz="2800" dirty="0"/>
              <a:t>Lab3: Back to </a:t>
            </a:r>
            <a:r>
              <a:rPr lang="en-US" sz="2800" dirty="0" smtClean="0"/>
              <a:t>Normal</a:t>
            </a:r>
          </a:p>
          <a:p>
            <a:pPr lvl="1"/>
            <a:r>
              <a:rPr lang="en-US" sz="2800" dirty="0" smtClean="0"/>
              <a:t>Lab4</a:t>
            </a:r>
            <a:r>
              <a:rPr lang="en-US" sz="2800" dirty="0"/>
              <a:t>: </a:t>
            </a:r>
            <a:r>
              <a:rPr lang="en-US" sz="2800" dirty="0" smtClean="0"/>
              <a:t>LoRa Public </a:t>
            </a:r>
            <a:r>
              <a:rPr lang="en-US" sz="2800" dirty="0"/>
              <a:t>Network Access: </a:t>
            </a:r>
            <a:r>
              <a:rPr lang="en-US" sz="2800" dirty="0" err="1"/>
              <a:t>Senet</a:t>
            </a:r>
            <a:endParaRPr lang="en-US" sz="2800" dirty="0"/>
          </a:p>
          <a:p>
            <a:pPr lvl="1"/>
            <a:r>
              <a:rPr lang="en-US" sz="2800" dirty="0" smtClean="0"/>
              <a:t>Lab5</a:t>
            </a:r>
            <a:r>
              <a:rPr lang="en-US" sz="2800" dirty="0"/>
              <a:t>: Getting to a Cloud via Private Network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/>
          <a:lstStyle/>
          <a:p>
            <a:r>
              <a:rPr lang="en-US" dirty="0" smtClean="0"/>
              <a:t>Lab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47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57200" y="1295400"/>
            <a:ext cx="8229600" cy="333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b="1" dirty="0" smtClean="0"/>
              <a:t>Apply Power to </a:t>
            </a:r>
            <a:r>
              <a:rPr lang="en-US" sz="1400" b="1" dirty="0" err="1" smtClean="0"/>
              <a:t>mDOT</a:t>
            </a:r>
            <a:r>
              <a:rPr lang="en-US" sz="1400" b="1" dirty="0" smtClean="0"/>
              <a:t>-EVB from USB Port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Play …..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b="1" dirty="0" smtClean="0"/>
              <a:t>Attach</a:t>
            </a:r>
            <a:r>
              <a:rPr lang="en-US" sz="1400" dirty="0" smtClean="0"/>
              <a:t> grey cable, </a:t>
            </a:r>
            <a:r>
              <a:rPr lang="en-US" sz="1400" b="1" dirty="0" smtClean="0"/>
              <a:t>Insert micro UDK </a:t>
            </a:r>
            <a:r>
              <a:rPr lang="en-US" sz="1400" dirty="0" smtClean="0"/>
              <a:t>to USB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Wait.…</a:t>
            </a:r>
            <a:r>
              <a:rPr lang="en-US" sz="1400" dirty="0" smtClean="0"/>
              <a:t> Device drivers may take a period of time </a:t>
            </a:r>
            <a:br>
              <a:rPr lang="en-US" sz="1400" dirty="0" smtClean="0"/>
            </a:br>
            <a:r>
              <a:rPr lang="en-US" sz="1400" dirty="0" smtClean="0"/>
              <a:t>to load. A </a:t>
            </a:r>
            <a:r>
              <a:rPr lang="en-US" sz="1400" dirty="0"/>
              <a:t>MULTITECH </a:t>
            </a:r>
            <a:r>
              <a:rPr lang="en-US" sz="1400" dirty="0" smtClean="0"/>
              <a:t>Drive should appear.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*** IF the drive is 20K, </a:t>
            </a:r>
            <a:r>
              <a:rPr lang="en-US" sz="1400" b="1" u="sng" dirty="0" smtClean="0"/>
              <a:t>reseat the grey cable</a:t>
            </a:r>
            <a:r>
              <a:rPr lang="en-US" sz="1400" dirty="0" smtClean="0"/>
              <a:t>***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Login </a:t>
            </a:r>
            <a:r>
              <a:rPr lang="en-US" sz="1400" dirty="0" smtClean="0"/>
              <a:t>to</a:t>
            </a:r>
            <a:r>
              <a:rPr lang="en-US" sz="1400" b="1" dirty="0" smtClean="0"/>
              <a:t> mbed.org,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Click</a:t>
            </a:r>
            <a:r>
              <a:rPr lang="en-US" sz="1400" dirty="0" smtClean="0"/>
              <a:t> “</a:t>
            </a:r>
            <a:r>
              <a:rPr lang="en-US" sz="1400" b="1" dirty="0" smtClean="0"/>
              <a:t>Developer</a:t>
            </a:r>
            <a:r>
              <a:rPr lang="en-US" sz="1400" dirty="0" smtClean="0"/>
              <a:t>” then </a:t>
            </a:r>
            <a:r>
              <a:rPr lang="en-US" sz="1400" b="1" dirty="0" smtClean="0"/>
              <a:t>Click</a:t>
            </a:r>
            <a:r>
              <a:rPr lang="en-US" sz="1400" dirty="0" smtClean="0"/>
              <a:t> “</a:t>
            </a:r>
            <a:r>
              <a:rPr lang="en-US" sz="1400" b="1" dirty="0" smtClean="0"/>
              <a:t>Compiler</a:t>
            </a:r>
            <a:r>
              <a:rPr lang="en-US" sz="1400" dirty="0" smtClean="0"/>
              <a:t>”.</a:t>
            </a:r>
            <a:r>
              <a:rPr lang="en-US" sz="1400" b="1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 smtClean="0"/>
              <a:t>Beta Mode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Open </a:t>
            </a:r>
            <a:r>
              <a:rPr lang="en-US" sz="1400" b="1" dirty="0" smtClean="0">
                <a:hlinkClick r:id="rId3"/>
              </a:rPr>
              <a:t>https</a:t>
            </a:r>
            <a:r>
              <a:rPr lang="en-US" sz="1400" b="1" dirty="0">
                <a:hlinkClick r:id="rId3"/>
              </a:rPr>
              <a:t>://developer.mbed.org/betamode/?</a:t>
            </a:r>
            <a:r>
              <a:rPr lang="en-US" sz="1400" b="1" dirty="0" smtClean="0">
                <a:hlinkClick r:id="rId3"/>
              </a:rPr>
              <a:t>pre=newboards</a:t>
            </a:r>
            <a:endParaRPr lang="en-US" sz="1400" b="1" dirty="0" smtClean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Click</a:t>
            </a:r>
            <a:r>
              <a:rPr lang="en-US" sz="1400" dirty="0" smtClean="0"/>
              <a:t> on blue box </a:t>
            </a:r>
            <a:r>
              <a:rPr lang="en-US" sz="1400" b="1" dirty="0" smtClean="0"/>
              <a:t>“Beta Mode”</a:t>
            </a:r>
            <a:r>
              <a:rPr lang="en-US" sz="1400" dirty="0" smtClean="0"/>
              <a:t> end of page</a:t>
            </a:r>
            <a:endParaRPr lang="en-US" sz="14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Go</a:t>
            </a:r>
            <a:r>
              <a:rPr lang="en-US" sz="1400" dirty="0" smtClean="0"/>
              <a:t> back to </a:t>
            </a:r>
            <a:r>
              <a:rPr lang="en-US" sz="1400" b="1" dirty="0" smtClean="0"/>
              <a:t>mbed.org</a:t>
            </a:r>
            <a:r>
              <a:rPr lang="en-US" sz="1400" dirty="0" smtClean="0"/>
              <a:t>, </a:t>
            </a:r>
            <a:r>
              <a:rPr lang="en-US" sz="1400" b="1" dirty="0"/>
              <a:t>Click </a:t>
            </a:r>
            <a:r>
              <a:rPr lang="en-US" sz="1400" dirty="0"/>
              <a:t>on </a:t>
            </a:r>
            <a:r>
              <a:rPr lang="en-US" sz="1400" b="1" dirty="0" smtClean="0"/>
              <a:t>Developer, </a:t>
            </a:r>
            <a:r>
              <a:rPr lang="en-US" sz="1400" b="1" dirty="0"/>
              <a:t>Click </a:t>
            </a:r>
            <a:r>
              <a:rPr lang="en-US" sz="1400" dirty="0"/>
              <a:t>on </a:t>
            </a:r>
            <a:r>
              <a:rPr lang="en-US" sz="1400" b="1" dirty="0"/>
              <a:t>Compiler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  You should see Beta Mode in top right corner</a:t>
            </a:r>
            <a:endParaRPr lang="en-US" sz="14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endParaRPr lang="en-US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10175" y="544512"/>
            <a:ext cx="3961842" cy="3447237"/>
            <a:chOff x="5210175" y="544512"/>
            <a:chExt cx="3961842" cy="3447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175" y="544512"/>
              <a:ext cx="3857625" cy="25717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0400" y="3345418"/>
              <a:ext cx="2161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 wire on the right</a:t>
              </a:r>
            </a:p>
            <a:p>
              <a:r>
                <a:rPr lang="en-US" dirty="0" smtClean="0"/>
                <a:t>Pin 1 - Square Pad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7086600" y="2017713"/>
              <a:ext cx="609600" cy="13922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886700" y="1962151"/>
              <a:ext cx="571500" cy="144779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7629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57200" y="1809750"/>
            <a:ext cx="85344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dirty="0" smtClean="0"/>
              <a:t>in </a:t>
            </a:r>
            <a:r>
              <a:rPr lang="en-US" sz="1400" dirty="0" err="1" smtClean="0"/>
              <a:t>mbed</a:t>
            </a:r>
            <a:r>
              <a:rPr lang="en-US" sz="1400" dirty="0" smtClean="0"/>
              <a:t> Workspace Manager aka </a:t>
            </a:r>
            <a:r>
              <a:rPr lang="en-US" sz="1400" dirty="0"/>
              <a:t>compiler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developer.mbed.org/compiler</a:t>
            </a:r>
            <a:r>
              <a:rPr lang="en-US" sz="1400" dirty="0" smtClean="0"/>
              <a:t>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Double Click “</a:t>
            </a:r>
            <a:r>
              <a:rPr lang="en-US" sz="1400" b="1" dirty="0" err="1" smtClean="0"/>
              <a:t>mDot-helloworld</a:t>
            </a:r>
            <a:r>
              <a:rPr lang="en-US" sz="1400" b="1" dirty="0" smtClean="0"/>
              <a:t>”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b="1" dirty="0" smtClean="0"/>
              <a:t>Double Click </a:t>
            </a:r>
            <a:r>
              <a:rPr lang="en-US" sz="1400" dirty="0" smtClean="0"/>
              <a:t>on</a:t>
            </a:r>
            <a:r>
              <a:rPr lang="en-US" sz="1400" b="1" dirty="0" smtClean="0"/>
              <a:t> main.cpp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b="1" dirty="0" smtClean="0"/>
              <a:t>Modify </a:t>
            </a:r>
            <a:r>
              <a:rPr lang="en-US" sz="1400" b="1" dirty="0"/>
              <a:t> Line </a:t>
            </a:r>
            <a:r>
              <a:rPr lang="en-US" sz="1400" b="1" dirty="0" smtClean="0"/>
              <a:t>15</a:t>
            </a:r>
            <a:r>
              <a:rPr lang="en-US" sz="1400" dirty="0" smtClean="0"/>
              <a:t> it</a:t>
            </a:r>
            <a:r>
              <a:rPr lang="en-US" sz="1400" b="1" dirty="0" smtClean="0"/>
              <a:t> </a:t>
            </a:r>
            <a:r>
              <a:rPr lang="en-US" sz="1400" dirty="0"/>
              <a:t>should read </a:t>
            </a:r>
            <a:r>
              <a:rPr lang="en-US" sz="1400" b="1" dirty="0"/>
              <a:t>“</a:t>
            </a:r>
            <a:r>
              <a:rPr lang="en-US" sz="1400" b="1" dirty="0" err="1"/>
              <a:t>DigitalOut</a:t>
            </a:r>
            <a:r>
              <a:rPr lang="en-US" sz="1400" b="1" dirty="0"/>
              <a:t> led(PB_0</a:t>
            </a:r>
            <a:r>
              <a:rPr lang="en-US" sz="1400" b="1" dirty="0" smtClean="0"/>
              <a:t>);”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Click </a:t>
            </a:r>
            <a:r>
              <a:rPr lang="en-US" sz="1400" dirty="0" smtClean="0"/>
              <a:t>on </a:t>
            </a:r>
            <a:r>
              <a:rPr lang="en-US" sz="1400" b="1" dirty="0" smtClean="0"/>
              <a:t>Compile, Save </a:t>
            </a:r>
            <a:r>
              <a:rPr lang="en-US" sz="1400" dirty="0" smtClean="0"/>
              <a:t>the file to your favorite location, </a:t>
            </a:r>
            <a:r>
              <a:rPr lang="en-US" sz="1400" b="1" dirty="0" smtClean="0"/>
              <a:t>Open</a:t>
            </a:r>
            <a:r>
              <a:rPr lang="en-US" sz="1400" dirty="0" smtClean="0"/>
              <a:t> the download folder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b="1" dirty="0" smtClean="0"/>
              <a:t>Right Click </a:t>
            </a:r>
            <a:r>
              <a:rPr lang="en-US" sz="1400" dirty="0" smtClean="0"/>
              <a:t>and </a:t>
            </a:r>
            <a:r>
              <a:rPr lang="en-US" sz="1400" b="1" dirty="0" smtClean="0"/>
              <a:t>Send</a:t>
            </a:r>
            <a:r>
              <a:rPr lang="en-US" sz="1400" dirty="0" smtClean="0"/>
              <a:t> the new file to the </a:t>
            </a:r>
            <a:r>
              <a:rPr lang="en-US" sz="1400" b="1" dirty="0"/>
              <a:t>MULTITECH </a:t>
            </a:r>
            <a:r>
              <a:rPr lang="en-US" sz="1400" b="1" dirty="0" smtClean="0"/>
              <a:t>Drive:</a:t>
            </a:r>
            <a:r>
              <a:rPr lang="en-US" sz="1400" dirty="0" smtClean="0"/>
              <a:t>. The RG LED on the micro UDK should be on for a few seconds during the download process.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b="1" dirty="0" smtClean="0"/>
              <a:t>Start </a:t>
            </a:r>
            <a:r>
              <a:rPr lang="en-US" sz="1400" b="1" dirty="0" err="1" smtClean="0"/>
              <a:t>Teraterm</a:t>
            </a:r>
            <a:r>
              <a:rPr lang="en-US" sz="1400" dirty="0" smtClean="0"/>
              <a:t>, </a:t>
            </a:r>
            <a:r>
              <a:rPr lang="en-US" sz="1400" b="1" dirty="0" smtClean="0"/>
              <a:t>Click</a:t>
            </a:r>
            <a:r>
              <a:rPr lang="en-US" sz="1400" dirty="0" smtClean="0"/>
              <a:t> on </a:t>
            </a:r>
            <a:r>
              <a:rPr lang="en-US" sz="1400" b="1" dirty="0" smtClean="0"/>
              <a:t>Serial</a:t>
            </a:r>
            <a:r>
              <a:rPr lang="en-US" sz="1400" dirty="0" smtClean="0"/>
              <a:t>, </a:t>
            </a:r>
            <a:br>
              <a:rPr lang="en-US" sz="1400" dirty="0" smtClean="0"/>
            </a:br>
            <a:r>
              <a:rPr lang="en-US" sz="1400" b="1" dirty="0" smtClean="0"/>
              <a:t>Select</a:t>
            </a:r>
            <a:r>
              <a:rPr lang="en-US" sz="1400" dirty="0" smtClean="0"/>
              <a:t> the right </a:t>
            </a:r>
            <a:r>
              <a:rPr lang="en-US" sz="1400" b="1" dirty="0" smtClean="0"/>
              <a:t>PORT “</a:t>
            </a:r>
            <a:r>
              <a:rPr lang="en-US" sz="1400" b="1" dirty="0" err="1" smtClean="0"/>
              <a:t>STMicroelectornics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STLinkVirtual</a:t>
            </a:r>
            <a:r>
              <a:rPr lang="en-US" sz="1400" b="1" dirty="0" smtClean="0"/>
              <a:t> COM Port”</a:t>
            </a:r>
            <a:r>
              <a:rPr lang="en-US" sz="1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Settings: Setup, Serial, values are: Baud rate: 9600, Data: 8, Parity: N, Stop: 1,Flow: none.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You should see Hello World! Every 2 seconds. You can adjust variables in Main.cpp.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98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Yes it’s silly, but lets get the LED to blink and test </a:t>
            </a:r>
            <a:r>
              <a:rPr lang="en-US" sz="2000" dirty="0" err="1" smtClean="0">
                <a:solidFill>
                  <a:schemeClr val="tx1"/>
                </a:solidFill>
              </a:rPr>
              <a:t>TeraTerm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In mbed.org session.  (home, compiler, verify the right board is there).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/>
          <a:lstStyle/>
          <a:p>
            <a:r>
              <a:rPr lang="en-US" dirty="0" smtClean="0"/>
              <a:t>Hello </a:t>
            </a:r>
            <a:r>
              <a:rPr lang="en-US" dirty="0"/>
              <a:t>World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8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57200" y="219075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Change</a:t>
            </a:r>
            <a:r>
              <a:rPr lang="en-US" sz="1400" dirty="0" smtClean="0"/>
              <a:t> the text from </a:t>
            </a:r>
            <a:r>
              <a:rPr lang="en-US" sz="1400" b="1" dirty="0" smtClean="0"/>
              <a:t>Hello World </a:t>
            </a:r>
            <a:r>
              <a:rPr lang="en-US" sz="1400" dirty="0" smtClean="0"/>
              <a:t>to something else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Modify </a:t>
            </a:r>
            <a:r>
              <a:rPr lang="en-US" sz="1400" dirty="0" smtClean="0"/>
              <a:t>the code as you see fit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1" dirty="0" smtClean="0"/>
              <a:t>Click </a:t>
            </a:r>
            <a:r>
              <a:rPr lang="en-US" sz="1400" dirty="0" smtClean="0"/>
              <a:t>on </a:t>
            </a:r>
            <a:r>
              <a:rPr lang="en-US" sz="1400" b="1" dirty="0" smtClean="0"/>
              <a:t>Compile, Save </a:t>
            </a:r>
            <a:r>
              <a:rPr lang="en-US" sz="1400" dirty="0" smtClean="0"/>
              <a:t>the file to your favorite location, </a:t>
            </a:r>
            <a:r>
              <a:rPr lang="en-US" sz="1400" b="1" dirty="0" smtClean="0"/>
              <a:t>Open</a:t>
            </a:r>
            <a:r>
              <a:rPr lang="en-US" sz="1400" dirty="0" smtClean="0"/>
              <a:t> the download folder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b="1" dirty="0" smtClean="0"/>
              <a:t>Right Click </a:t>
            </a:r>
            <a:r>
              <a:rPr lang="en-US" sz="1400" dirty="0" smtClean="0"/>
              <a:t>and </a:t>
            </a:r>
            <a:r>
              <a:rPr lang="en-US" sz="1400" b="1" dirty="0" smtClean="0"/>
              <a:t>Send</a:t>
            </a:r>
            <a:r>
              <a:rPr lang="en-US" sz="1400" dirty="0" smtClean="0"/>
              <a:t> the new file to the </a:t>
            </a:r>
            <a:r>
              <a:rPr lang="en-US" sz="1400" b="1" dirty="0"/>
              <a:t>MULTITECH </a:t>
            </a:r>
            <a:r>
              <a:rPr lang="en-US" sz="1400" b="1" dirty="0" smtClean="0"/>
              <a:t>Drive:</a:t>
            </a:r>
            <a:r>
              <a:rPr lang="en-US" sz="1400" dirty="0" smtClean="0"/>
              <a:t>. The RG LED should be on for a few seconds during the download process. LEDs should be blinking.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b="1" dirty="0" smtClean="0"/>
              <a:t>Start </a:t>
            </a:r>
            <a:r>
              <a:rPr lang="en-US" sz="1400" b="1" dirty="0" err="1" smtClean="0"/>
              <a:t>Teraterm</a:t>
            </a:r>
            <a:r>
              <a:rPr lang="en-US" sz="1400" dirty="0" smtClean="0"/>
              <a:t>, </a:t>
            </a:r>
            <a:r>
              <a:rPr lang="en-US" sz="1400" b="1" dirty="0" smtClean="0"/>
              <a:t>Click</a:t>
            </a:r>
            <a:r>
              <a:rPr lang="en-US" sz="1400" dirty="0" smtClean="0"/>
              <a:t> on </a:t>
            </a:r>
            <a:r>
              <a:rPr lang="en-US" sz="1400" b="1" dirty="0" smtClean="0"/>
              <a:t>Serial</a:t>
            </a:r>
            <a:r>
              <a:rPr lang="en-US" sz="1400" dirty="0" smtClean="0"/>
              <a:t>, </a:t>
            </a:r>
            <a:br>
              <a:rPr lang="en-US" sz="1400" dirty="0" smtClean="0"/>
            </a:br>
            <a:r>
              <a:rPr lang="en-US" sz="1400" b="1" dirty="0" smtClean="0"/>
              <a:t>Select</a:t>
            </a:r>
            <a:r>
              <a:rPr lang="en-US" sz="1400" dirty="0" smtClean="0"/>
              <a:t> the right </a:t>
            </a:r>
            <a:r>
              <a:rPr lang="en-US" sz="1400" b="1" dirty="0"/>
              <a:t>PORT “</a:t>
            </a:r>
            <a:r>
              <a:rPr lang="en-US" sz="1400" b="1" dirty="0" err="1"/>
              <a:t>STMicroelectornics</a:t>
            </a:r>
            <a:r>
              <a:rPr lang="en-US" sz="1400" b="1" dirty="0"/>
              <a:t> </a:t>
            </a:r>
            <a:r>
              <a:rPr lang="en-US" sz="1400" b="1" dirty="0" err="1"/>
              <a:t>STLinkVirtual</a:t>
            </a:r>
            <a:r>
              <a:rPr lang="en-US" sz="1400" b="1" dirty="0"/>
              <a:t> COM Port</a:t>
            </a:r>
            <a:r>
              <a:rPr lang="en-US" sz="1400" b="1" dirty="0" smtClean="0"/>
              <a:t>”</a:t>
            </a:r>
            <a:r>
              <a:rPr lang="en-US" sz="1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Settings: Setup, Serial, values are: Baud rate: 9600, Data: 8, Parity: N, Stop: 1,Flow: none.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You should see Hello World! Every 5 seconds. You can adjust variables in Main.cpp.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65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Yes it’s </a:t>
            </a:r>
            <a:r>
              <a:rPr lang="en-US" sz="2000" b="1" dirty="0" smtClean="0">
                <a:solidFill>
                  <a:schemeClr val="tx1"/>
                </a:solidFill>
              </a:rPr>
              <a:t>still</a:t>
            </a:r>
            <a:r>
              <a:rPr lang="en-US" sz="2000" dirty="0" smtClean="0">
                <a:solidFill>
                  <a:schemeClr val="tx1"/>
                </a:solidFill>
              </a:rPr>
              <a:t> silly, but lets get the text to change.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/>
          <a:lstStyle/>
          <a:p>
            <a:r>
              <a:rPr lang="en-US" dirty="0" smtClean="0"/>
              <a:t>Modify Hello </a:t>
            </a:r>
            <a:r>
              <a:rPr lang="en-US" dirty="0"/>
              <a:t>World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31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AT Commands are still valid.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Set up the Keys, Spread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Verify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Join a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Signal strength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 Only:</a:t>
            </a:r>
            <a:br>
              <a:rPr lang="en-US" dirty="0" smtClean="0"/>
            </a:br>
            <a:r>
              <a:rPr lang="en-US" dirty="0" smtClean="0"/>
              <a:t>Get the Modem on the LoRa Network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8" b="20370"/>
          <a:stretch/>
        </p:blipFill>
        <p:spPr>
          <a:xfrm>
            <a:off x="2829056" y="3181349"/>
            <a:ext cx="6188273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8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Go to </a:t>
            </a:r>
            <a:r>
              <a:rPr lang="en-US" dirty="0" smtClean="0">
                <a:solidFill>
                  <a:schemeClr val="tx1"/>
                </a:solidFill>
              </a:rPr>
              <a:t>web address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www.multitech.net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on the </a:t>
            </a:r>
            <a:r>
              <a:rPr lang="en-US" b="1" dirty="0" smtClean="0">
                <a:solidFill>
                  <a:schemeClr val="tx1"/>
                </a:solidFill>
              </a:rPr>
              <a:t>picture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MultiConnect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mDots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Toward the bottom of the page ‘Using the </a:t>
            </a:r>
            <a:r>
              <a:rPr lang="en-US" dirty="0" err="1" smtClean="0">
                <a:solidFill>
                  <a:schemeClr val="tx1"/>
                </a:solidFill>
              </a:rPr>
              <a:t>mDot</a:t>
            </a:r>
            <a:r>
              <a:rPr lang="en-US" dirty="0" smtClean="0">
                <a:solidFill>
                  <a:schemeClr val="tx1"/>
                </a:solidFill>
              </a:rPr>
              <a:t>’.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</a:t>
            </a:r>
            <a:r>
              <a:rPr lang="en-US" dirty="0" smtClean="0">
                <a:solidFill>
                  <a:schemeClr val="tx1"/>
                </a:solidFill>
              </a:rPr>
              <a:t> on “</a:t>
            </a:r>
            <a:r>
              <a:rPr lang="en-US" b="1" dirty="0" err="1" smtClean="0">
                <a:solidFill>
                  <a:schemeClr val="tx1"/>
                </a:solidFill>
              </a:rPr>
              <a:t>mDot</a:t>
            </a:r>
            <a:r>
              <a:rPr lang="en-US" b="1" dirty="0" smtClean="0">
                <a:solidFill>
                  <a:schemeClr val="tx1"/>
                </a:solidFill>
              </a:rPr>
              <a:t> Software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b="1" dirty="0" smtClean="0">
                <a:solidFill>
                  <a:schemeClr val="tx1"/>
                </a:solidFill>
              </a:rPr>
              <a:t>Upgrading </a:t>
            </a:r>
            <a:r>
              <a:rPr lang="en-US" b="1" dirty="0" err="1" smtClean="0">
                <a:solidFill>
                  <a:schemeClr val="tx1"/>
                </a:solidFill>
              </a:rPr>
              <a:t>mDot</a:t>
            </a:r>
            <a:r>
              <a:rPr lang="en-US" b="1" dirty="0" smtClean="0">
                <a:solidFill>
                  <a:schemeClr val="tx1"/>
                </a:solidFill>
              </a:rPr>
              <a:t> Firmware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With </a:t>
            </a:r>
            <a:r>
              <a:rPr lang="en-US" dirty="0" err="1">
                <a:solidFill>
                  <a:schemeClr val="tx1"/>
                </a:solidFill>
              </a:rPr>
              <a:t>mDot</a:t>
            </a:r>
            <a:r>
              <a:rPr lang="en-US" dirty="0">
                <a:solidFill>
                  <a:schemeClr val="tx1"/>
                </a:solidFill>
              </a:rPr>
              <a:t>-EVB JTAG attached to Micro UDK, Power </a:t>
            </a:r>
            <a:r>
              <a:rPr lang="en-US" dirty="0" err="1">
                <a:solidFill>
                  <a:schemeClr val="tx1"/>
                </a:solidFill>
              </a:rPr>
              <a:t>mDot</a:t>
            </a:r>
            <a:r>
              <a:rPr lang="en-US" dirty="0">
                <a:solidFill>
                  <a:schemeClr val="tx1"/>
                </a:solidFill>
              </a:rPr>
              <a:t>-EVB, then Attach Micro UDK to a USB 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Save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b="1" dirty="0" smtClean="0">
                <a:solidFill>
                  <a:schemeClr val="tx1"/>
                </a:solidFill>
              </a:rPr>
              <a:t>Download version 0.0.14</a:t>
            </a:r>
            <a:r>
              <a:rPr lang="en-US" dirty="0" smtClean="0">
                <a:solidFill>
                  <a:schemeClr val="tx1"/>
                </a:solidFill>
              </a:rPr>
              <a:t>” to hard drive or </a:t>
            </a:r>
            <a:r>
              <a:rPr lang="en-US" dirty="0" err="1" smtClean="0">
                <a:solidFill>
                  <a:schemeClr val="tx1"/>
                </a:solidFill>
              </a:rPr>
              <a:t>mDot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Program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mDot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Only: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 smtClean="0"/>
              <a:t>Commands to a Gateway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8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Teraterm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Click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b="1" dirty="0">
                <a:solidFill>
                  <a:schemeClr val="tx1"/>
                </a:solidFill>
              </a:rPr>
              <a:t>Serial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Select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Serial Port </a:t>
            </a:r>
            <a:r>
              <a:rPr lang="en-US" b="1" dirty="0" smtClean="0">
                <a:solidFill>
                  <a:schemeClr val="tx1"/>
                </a:solidFill>
              </a:rPr>
              <a:t>“XR21V1410 USB UART”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Settings</a:t>
            </a:r>
            <a:r>
              <a:rPr lang="en-US" dirty="0">
                <a:solidFill>
                  <a:schemeClr val="tx1"/>
                </a:solidFill>
              </a:rPr>
              <a:t>: Setup, Serial, values are: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Baud </a:t>
            </a:r>
            <a:r>
              <a:rPr lang="en-US" dirty="0">
                <a:solidFill>
                  <a:schemeClr val="tx1"/>
                </a:solidFill>
              </a:rPr>
              <a:t>rate: 115200(</a:t>
            </a:r>
            <a:r>
              <a:rPr lang="en-US" b="1" dirty="0">
                <a:solidFill>
                  <a:schemeClr val="tx1"/>
                </a:solidFill>
              </a:rPr>
              <a:t>serial</a:t>
            </a:r>
            <a:r>
              <a:rPr lang="en-US" dirty="0">
                <a:solidFill>
                  <a:schemeClr val="tx1"/>
                </a:solidFill>
              </a:rPr>
              <a:t>) Data: 8, Parity: N, Stop: 1,Flow: none.  </a:t>
            </a:r>
            <a:r>
              <a:rPr lang="en-US" b="1" dirty="0">
                <a:solidFill>
                  <a:schemeClr val="tx1"/>
                </a:solidFill>
              </a:rPr>
              <a:t>ECHO</a:t>
            </a:r>
            <a:r>
              <a:rPr lang="en-US" dirty="0">
                <a:solidFill>
                  <a:schemeClr val="tx1"/>
                </a:solidFill>
              </a:rPr>
              <a:t> may need to be turned </a:t>
            </a:r>
            <a:r>
              <a:rPr lang="en-US" b="1" dirty="0">
                <a:solidFill>
                  <a:schemeClr val="tx1"/>
                </a:solidFill>
              </a:rPr>
              <a:t>On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b="1" dirty="0">
                <a:solidFill>
                  <a:schemeClr val="tx1"/>
                </a:solidFill>
              </a:rPr>
              <a:t>Terminal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Type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b="1" dirty="0" smtClean="0">
                <a:solidFill>
                  <a:schemeClr val="tx1"/>
                </a:solidFill>
              </a:rPr>
              <a:t>AT</a:t>
            </a:r>
            <a:r>
              <a:rPr lang="en-US" dirty="0" smtClean="0">
                <a:solidFill>
                  <a:schemeClr val="tx1"/>
                </a:solidFill>
              </a:rPr>
              <a:t>” you should get an ok.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Type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” you get a list of commands (try a full screen window)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Type</a:t>
            </a:r>
            <a:r>
              <a:rPr lang="en-US" dirty="0" smtClean="0">
                <a:solidFill>
                  <a:schemeClr val="tx1"/>
                </a:solidFill>
              </a:rPr>
              <a:t> “</a:t>
            </a:r>
            <a:r>
              <a:rPr lang="en-US" b="1" dirty="0" smtClean="0">
                <a:solidFill>
                  <a:schemeClr val="tx1"/>
                </a:solidFill>
              </a:rPr>
              <a:t>AT+FSB=3</a:t>
            </a:r>
            <a:r>
              <a:rPr lang="en-US" dirty="0" smtClean="0">
                <a:solidFill>
                  <a:schemeClr val="tx1"/>
                </a:solidFill>
              </a:rPr>
              <a:t>”  This determines what LoRa Frequency Sub Band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 not </a:t>
            </a:r>
            <a:r>
              <a:rPr lang="en-US" dirty="0" err="1" smtClean="0">
                <a:solidFill>
                  <a:schemeClr val="tx1"/>
                </a:solidFill>
              </a:rPr>
              <a:t>type“AT+FREQ</a:t>
            </a:r>
            <a:r>
              <a:rPr lang="en-US" dirty="0" smtClean="0">
                <a:solidFill>
                  <a:schemeClr val="tx1"/>
                </a:solidFill>
              </a:rPr>
              <a:t>=915”  This is the default and no need to enter the data.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Type “</a:t>
            </a:r>
            <a:r>
              <a:rPr lang="en-US" b="1" dirty="0" err="1" smtClean="0">
                <a:solidFill>
                  <a:schemeClr val="tx1"/>
                </a:solidFill>
              </a:rPr>
              <a:t>AT+nk</a:t>
            </a:r>
            <a:r>
              <a:rPr lang="en-US" b="1" dirty="0" smtClean="0">
                <a:solidFill>
                  <a:schemeClr val="tx1"/>
                </a:solidFill>
              </a:rPr>
              <a:t>=1,???????</a:t>
            </a:r>
            <a:r>
              <a:rPr lang="en-US" dirty="0" smtClean="0">
                <a:solidFill>
                  <a:schemeClr val="tx1"/>
                </a:solidFill>
              </a:rPr>
              <a:t>”  ???  Is your Network Key you assign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Only: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9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b="1" dirty="0">
                <a:solidFill>
                  <a:schemeClr val="tx1"/>
                </a:solidFill>
              </a:rPr>
              <a:t>AT+NK=1</a:t>
            </a:r>
            <a:r>
              <a:rPr lang="en-US" b="1" dirty="0" smtClean="0">
                <a:solidFill>
                  <a:schemeClr val="tx1"/>
                </a:solidFill>
              </a:rPr>
              <a:t>,???????</a:t>
            </a:r>
            <a:r>
              <a:rPr lang="en-US" dirty="0" smtClean="0">
                <a:solidFill>
                  <a:schemeClr val="tx1"/>
                </a:solidFill>
              </a:rPr>
              <a:t>”   Is your Network ID you assign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b="1" dirty="0">
                <a:solidFill>
                  <a:schemeClr val="tx1"/>
                </a:solidFill>
              </a:rPr>
              <a:t>AT&amp;V</a:t>
            </a:r>
            <a:r>
              <a:rPr lang="en-US" dirty="0">
                <a:solidFill>
                  <a:schemeClr val="tx1"/>
                </a:solidFill>
              </a:rPr>
              <a:t>”  You will get a screen full of data to decode.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b="1" dirty="0">
                <a:solidFill>
                  <a:schemeClr val="tx1"/>
                </a:solidFill>
              </a:rPr>
              <a:t>AT&amp;W</a:t>
            </a:r>
            <a:r>
              <a:rPr lang="en-US" dirty="0">
                <a:solidFill>
                  <a:schemeClr val="tx1"/>
                </a:solidFill>
              </a:rPr>
              <a:t>”  You have written the </a:t>
            </a:r>
            <a:r>
              <a:rPr lang="en-US" dirty="0" err="1">
                <a:solidFill>
                  <a:schemeClr val="tx1"/>
                </a:solidFill>
              </a:rPr>
              <a:t>parametrics</a:t>
            </a:r>
            <a:r>
              <a:rPr lang="en-US" dirty="0">
                <a:solidFill>
                  <a:schemeClr val="tx1"/>
                </a:solidFill>
              </a:rPr>
              <a:t> into Flash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b="1" dirty="0" smtClean="0">
                <a:solidFill>
                  <a:schemeClr val="tx1"/>
                </a:solidFill>
              </a:rPr>
              <a:t>AT&amp;I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>
                <a:solidFill>
                  <a:schemeClr val="tx1"/>
                </a:solidFill>
              </a:rPr>
              <a:t>shows the version.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b="1" dirty="0">
                <a:solidFill>
                  <a:schemeClr val="tx1"/>
                </a:solidFill>
              </a:rPr>
              <a:t>ATZ</a:t>
            </a:r>
            <a:r>
              <a:rPr lang="en-US" dirty="0">
                <a:solidFill>
                  <a:schemeClr val="tx1"/>
                </a:solidFill>
              </a:rPr>
              <a:t>”  You will get a screen full of data to decode.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b="1" dirty="0">
                <a:solidFill>
                  <a:schemeClr val="tx1"/>
                </a:solidFill>
              </a:rPr>
              <a:t>AT+JOIN</a:t>
            </a:r>
            <a:r>
              <a:rPr lang="en-US" dirty="0">
                <a:solidFill>
                  <a:schemeClr val="tx1"/>
                </a:solidFill>
              </a:rPr>
              <a:t>” you should get a good response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b="1" dirty="0" smtClean="0">
                <a:solidFill>
                  <a:schemeClr val="tx1"/>
                </a:solidFill>
              </a:rPr>
              <a:t>AT+RSSI</a:t>
            </a:r>
            <a:r>
              <a:rPr lang="en-US" dirty="0" smtClean="0">
                <a:solidFill>
                  <a:schemeClr val="tx1"/>
                </a:solidFill>
              </a:rPr>
              <a:t>” provides the signal strength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Optional: By changing the settings to Public you can see the </a:t>
            </a:r>
            <a:r>
              <a:rPr lang="en-US" dirty="0" err="1" smtClean="0">
                <a:solidFill>
                  <a:schemeClr val="tx1"/>
                </a:solidFill>
              </a:rPr>
              <a:t>Senet</a:t>
            </a:r>
            <a:r>
              <a:rPr lang="en-US" dirty="0" smtClean="0">
                <a:solidFill>
                  <a:schemeClr val="tx1"/>
                </a:solidFill>
              </a:rPr>
              <a:t> Network.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Only: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0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I spend all that time with </a:t>
            </a:r>
            <a:br>
              <a:rPr lang="en-US" dirty="0" smtClean="0"/>
            </a:br>
            <a:r>
              <a:rPr lang="en-US" dirty="0" smtClean="0"/>
              <a:t>AT Commands?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981200"/>
          </a:xfrm>
        </p:spPr>
        <p:txBody>
          <a:bodyPr/>
          <a:lstStyle/>
          <a:p>
            <a:pPr marL="36576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LAB 3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Back to Normal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/>
              <a:t> in </a:t>
            </a:r>
            <a:r>
              <a:rPr lang="en-US" dirty="0" err="1"/>
              <a:t>mbed</a:t>
            </a:r>
            <a:r>
              <a:rPr lang="en-US" dirty="0"/>
              <a:t> Workspace Manager aka compiler </a:t>
            </a:r>
            <a:r>
              <a:rPr lang="en-US" dirty="0">
                <a:hlinkClick r:id="rId3"/>
              </a:rPr>
              <a:t>https://developer.mbed.org/compiler</a:t>
            </a:r>
            <a:r>
              <a:rPr lang="en-US" dirty="0"/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Double Click </a:t>
            </a:r>
            <a:r>
              <a:rPr lang="en-US" b="1" dirty="0" err="1" smtClean="0">
                <a:solidFill>
                  <a:schemeClr val="tx1"/>
                </a:solidFill>
              </a:rPr>
              <a:t>mDot-EVBDemo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Modify Lines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Modify </a:t>
            </a:r>
            <a:r>
              <a:rPr lang="en-US" dirty="0" smtClean="0">
                <a:solidFill>
                  <a:schemeClr val="tx1"/>
                </a:solidFill>
              </a:rPr>
              <a:t>Line 102: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= </a:t>
            </a:r>
            <a:r>
              <a:rPr lang="en-US" b="1" dirty="0" smtClean="0">
                <a:solidFill>
                  <a:schemeClr val="tx1"/>
                </a:solidFill>
              </a:rPr>
              <a:t>“Jaeger123";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Modify </a:t>
            </a:r>
            <a:r>
              <a:rPr lang="en-US" dirty="0">
                <a:solidFill>
                  <a:schemeClr val="tx1"/>
                </a:solidFill>
              </a:rPr>
              <a:t>Line </a:t>
            </a:r>
            <a:r>
              <a:rPr lang="en-US" dirty="0" smtClean="0">
                <a:solidFill>
                  <a:schemeClr val="tx1"/>
                </a:solidFill>
              </a:rPr>
              <a:t>103: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= </a:t>
            </a:r>
            <a:r>
              <a:rPr lang="en-US" b="1" dirty="0" smtClean="0">
                <a:solidFill>
                  <a:schemeClr val="tx1"/>
                </a:solidFill>
              </a:rPr>
              <a:t>"</a:t>
            </a:r>
            <a:r>
              <a:rPr lang="en-US" b="1" dirty="0">
                <a:solidFill>
                  <a:schemeClr val="tx1"/>
                </a:solidFill>
              </a:rPr>
              <a:t> Jaeger123 </a:t>
            </a:r>
            <a:r>
              <a:rPr lang="en-US" b="1" dirty="0" smtClean="0">
                <a:solidFill>
                  <a:schemeClr val="tx1"/>
                </a:solidFill>
              </a:rPr>
              <a:t>";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Modify </a:t>
            </a:r>
            <a:r>
              <a:rPr lang="en-US" dirty="0">
                <a:solidFill>
                  <a:schemeClr val="tx1"/>
                </a:solidFill>
              </a:rPr>
              <a:t>Line </a:t>
            </a:r>
            <a:r>
              <a:rPr lang="en-US" dirty="0" smtClean="0">
                <a:solidFill>
                  <a:schemeClr val="tx1"/>
                </a:solidFill>
              </a:rPr>
              <a:t>104: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frequency_sub_band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= </a:t>
            </a:r>
            <a:r>
              <a:rPr lang="en-US" b="1" dirty="0" smtClean="0">
                <a:solidFill>
                  <a:schemeClr val="tx1"/>
                </a:solidFill>
              </a:rPr>
              <a:t>3;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b="1" dirty="0">
                <a:solidFill>
                  <a:schemeClr val="tx1"/>
                </a:solidFill>
              </a:rPr>
              <a:t>Compile, Save </a:t>
            </a:r>
            <a:r>
              <a:rPr lang="en-US" dirty="0">
                <a:solidFill>
                  <a:schemeClr val="tx1"/>
                </a:solidFill>
              </a:rPr>
              <a:t>the file to your favorite location, </a:t>
            </a:r>
            <a:r>
              <a:rPr lang="en-US" b="1" dirty="0">
                <a:solidFill>
                  <a:schemeClr val="tx1"/>
                </a:solidFill>
              </a:rPr>
              <a:t>Open</a:t>
            </a:r>
            <a:r>
              <a:rPr lang="en-US" dirty="0">
                <a:solidFill>
                  <a:schemeClr val="tx1"/>
                </a:solidFill>
              </a:rPr>
              <a:t> the download folder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Right </a:t>
            </a:r>
            <a:r>
              <a:rPr lang="en-US" b="1" dirty="0">
                <a:solidFill>
                  <a:schemeClr val="tx1"/>
                </a:solidFill>
              </a:rPr>
              <a:t>Click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Send</a:t>
            </a:r>
            <a:r>
              <a:rPr lang="en-US" dirty="0">
                <a:solidFill>
                  <a:schemeClr val="tx1"/>
                </a:solidFill>
              </a:rPr>
              <a:t> the new file to the </a:t>
            </a:r>
            <a:r>
              <a:rPr lang="en-US" b="1" dirty="0">
                <a:solidFill>
                  <a:schemeClr val="tx1"/>
                </a:solidFill>
              </a:rPr>
              <a:t>MULTITECH Drive:</a:t>
            </a:r>
            <a:r>
              <a:rPr lang="en-US" dirty="0">
                <a:solidFill>
                  <a:schemeClr val="tx1"/>
                </a:solidFill>
              </a:rPr>
              <a:t>. The RG LED should be on for a few seconds during the download process. LEDs should be blinking.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Start </a:t>
            </a:r>
            <a:r>
              <a:rPr lang="en-US" b="1" dirty="0" err="1">
                <a:solidFill>
                  <a:schemeClr val="tx1"/>
                </a:solidFill>
              </a:rPr>
              <a:t>Teraterm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Click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b="1" dirty="0">
                <a:solidFill>
                  <a:schemeClr val="tx1"/>
                </a:solidFill>
              </a:rPr>
              <a:t>Serial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Select</a:t>
            </a:r>
            <a:r>
              <a:rPr lang="en-US" dirty="0">
                <a:solidFill>
                  <a:schemeClr val="tx1"/>
                </a:solidFill>
              </a:rPr>
              <a:t> the right </a:t>
            </a:r>
            <a:r>
              <a:rPr lang="en-US" b="1" dirty="0">
                <a:solidFill>
                  <a:schemeClr val="tx1"/>
                </a:solidFill>
              </a:rPr>
              <a:t>PORT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Settings: Setup, Serial, values are: Baud rate: 921600, Data: 8, Parity: N, Stop: 1,Flow: none.  </a:t>
            </a:r>
          </a:p>
          <a:p>
            <a:r>
              <a:rPr lang="en-US" dirty="0">
                <a:solidFill>
                  <a:schemeClr val="tx1"/>
                </a:solidFill>
              </a:rPr>
              <a:t>You should see Hello World! Every 5 seconds. You can adjust variables in Main.cpp.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the system back in working order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981200"/>
          </a:xfrm>
        </p:spPr>
        <p:txBody>
          <a:bodyPr/>
          <a:lstStyle/>
          <a:p>
            <a:pPr marL="36576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LAB 1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mbed</a:t>
            </a:r>
            <a:r>
              <a:rPr lang="en-US" dirty="0" smtClean="0">
                <a:solidFill>
                  <a:schemeClr val="tx1"/>
                </a:solidFill>
              </a:rPr>
              <a:t> Setup Instructions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6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/>
              <a:t> in </a:t>
            </a:r>
            <a:r>
              <a:rPr lang="en-US" dirty="0" err="1"/>
              <a:t>mbed</a:t>
            </a:r>
            <a:r>
              <a:rPr lang="en-US" dirty="0"/>
              <a:t> Workspace Manager aka compiler </a:t>
            </a:r>
            <a:r>
              <a:rPr lang="en-US" dirty="0">
                <a:hlinkClick r:id="rId3"/>
              </a:rPr>
              <a:t>https://developer.mbed.org/compiler</a:t>
            </a:r>
            <a:r>
              <a:rPr lang="en-US" dirty="0"/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Double Click </a:t>
            </a:r>
            <a:r>
              <a:rPr lang="en-US" b="1" dirty="0" err="1" smtClean="0">
                <a:solidFill>
                  <a:schemeClr val="tx1"/>
                </a:solidFill>
              </a:rPr>
              <a:t>mDot-EVBDemo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b="1" dirty="0">
                <a:solidFill>
                  <a:schemeClr val="tx1"/>
                </a:solidFill>
              </a:rPr>
              <a:t>Compile, Save </a:t>
            </a:r>
            <a:r>
              <a:rPr lang="en-US" dirty="0">
                <a:solidFill>
                  <a:schemeClr val="tx1"/>
                </a:solidFill>
              </a:rPr>
              <a:t>the file to your favorite location, </a:t>
            </a:r>
            <a:r>
              <a:rPr lang="en-US" b="1" dirty="0">
                <a:solidFill>
                  <a:schemeClr val="tx1"/>
                </a:solidFill>
              </a:rPr>
              <a:t>Open</a:t>
            </a:r>
            <a:r>
              <a:rPr lang="en-US" dirty="0">
                <a:solidFill>
                  <a:schemeClr val="tx1"/>
                </a:solidFill>
              </a:rPr>
              <a:t> the download folder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Right </a:t>
            </a:r>
            <a:r>
              <a:rPr lang="en-US" b="1" dirty="0">
                <a:solidFill>
                  <a:schemeClr val="tx1"/>
                </a:solidFill>
              </a:rPr>
              <a:t>Click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Send</a:t>
            </a:r>
            <a:r>
              <a:rPr lang="en-US" dirty="0">
                <a:solidFill>
                  <a:schemeClr val="tx1"/>
                </a:solidFill>
              </a:rPr>
              <a:t> the new file to the </a:t>
            </a:r>
            <a:r>
              <a:rPr lang="en-US" b="1" dirty="0">
                <a:solidFill>
                  <a:schemeClr val="tx1"/>
                </a:solidFill>
              </a:rPr>
              <a:t>MULTITECH Drive:</a:t>
            </a:r>
            <a:r>
              <a:rPr lang="en-US" dirty="0">
                <a:solidFill>
                  <a:schemeClr val="tx1"/>
                </a:solidFill>
              </a:rPr>
              <a:t>. The RG LED should be on for a few seconds during the download process. LEDs should be blinking.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device currently is looking for a LoRa network to attach to and therefore the fast blink LED.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Start </a:t>
            </a:r>
            <a:r>
              <a:rPr lang="en-US" b="1" dirty="0" err="1">
                <a:solidFill>
                  <a:schemeClr val="tx1"/>
                </a:solidFill>
              </a:rPr>
              <a:t>Teraterm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Click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b="1" dirty="0">
                <a:solidFill>
                  <a:schemeClr val="tx1"/>
                </a:solidFill>
              </a:rPr>
              <a:t>Serial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Select</a:t>
            </a:r>
            <a:r>
              <a:rPr lang="en-US" dirty="0">
                <a:solidFill>
                  <a:schemeClr val="tx1"/>
                </a:solidFill>
              </a:rPr>
              <a:t> the right </a:t>
            </a:r>
            <a:r>
              <a:rPr lang="en-US" b="1" dirty="0">
                <a:solidFill>
                  <a:schemeClr val="tx1"/>
                </a:solidFill>
              </a:rPr>
              <a:t>PORT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Settings: Setup, Serial, values are: Baud rate: 921600, Data: 8, Parity: N, Stop: 1,Flow: none.  </a:t>
            </a:r>
          </a:p>
          <a:p>
            <a:r>
              <a:rPr lang="en-US" dirty="0">
                <a:solidFill>
                  <a:schemeClr val="tx1"/>
                </a:solidFill>
              </a:rPr>
              <a:t>You should see Hello World! Every 5 seconds. You can adjust variables in Main.cpp.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the system back in working order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981200"/>
          </a:xfrm>
        </p:spPr>
        <p:txBody>
          <a:bodyPr/>
          <a:lstStyle/>
          <a:p>
            <a:pPr marL="36576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LAB 4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Public Network Access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Attaching to </a:t>
            </a:r>
            <a:r>
              <a:rPr lang="en-US" dirty="0" err="1" smtClean="0">
                <a:solidFill>
                  <a:schemeClr val="tx1"/>
                </a:solidFill>
              </a:rPr>
              <a:t>Senet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Download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Modify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Examine data on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Modify code for more sensor data and graphs.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LAB 4: </a:t>
            </a:r>
            <a:r>
              <a:rPr lang="en-US" dirty="0" err="1" smtClean="0"/>
              <a:t>Senet</a:t>
            </a:r>
            <a:r>
              <a:rPr lang="en-US" dirty="0" smtClean="0"/>
              <a:t> Public Gateway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37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981200"/>
          </a:xfrm>
        </p:spPr>
        <p:txBody>
          <a:bodyPr/>
          <a:lstStyle/>
          <a:p>
            <a:pPr marL="36576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LAB 5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Getting to a Cloud via Private Network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mDot.box</a:t>
            </a:r>
            <a:r>
              <a:rPr lang="en-US" dirty="0" smtClean="0">
                <a:solidFill>
                  <a:schemeClr val="tx1"/>
                </a:solidFill>
              </a:rPr>
              <a:t>/ Sensor/ Conduit/ M2X AT&amp;T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0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kern="1200" dirty="0" smtClean="0">
                <a:solidFill>
                  <a:schemeClr val="tx1"/>
                </a:solidFill>
              </a:rPr>
              <a:t> Use the Login from Lab 4 to M2X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kern="1200" dirty="0" smtClean="0">
                <a:solidFill>
                  <a:schemeClr val="tx1"/>
                </a:solidFill>
              </a:rPr>
              <a:t>Create the following Streams:</a:t>
            </a:r>
            <a:br>
              <a:rPr lang="en-US" kern="1200" dirty="0" smtClean="0">
                <a:solidFill>
                  <a:schemeClr val="tx1"/>
                </a:solidFill>
              </a:rPr>
            </a:br>
            <a:r>
              <a:rPr lang="en-US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dirty="0"/>
              <a:t>emperature, unit degree </a:t>
            </a:r>
            <a:r>
              <a:rPr lang="en-US" b="1" dirty="0" err="1"/>
              <a:t>Celcius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barometer-pa, unit </a:t>
            </a:r>
            <a:r>
              <a:rPr lang="en-US" b="1" dirty="0" err="1"/>
              <a:t>pascal</a:t>
            </a:r>
            <a:r>
              <a:rPr lang="en-US" b="1" dirty="0"/>
              <a:t> (Pa)</a:t>
            </a:r>
            <a:br>
              <a:rPr lang="en-US" b="1" dirty="0"/>
            </a:br>
            <a:r>
              <a:rPr lang="en-US" b="1" dirty="0"/>
              <a:t>light-lux, unit lux (ls)</a:t>
            </a:r>
            <a:br>
              <a:rPr lang="en-US" b="1" dirty="0"/>
            </a:br>
            <a:r>
              <a:rPr lang="en-US" b="1" dirty="0"/>
              <a:t>accelerometer-z</a:t>
            </a:r>
            <a:br>
              <a:rPr lang="en-US" b="1" dirty="0"/>
            </a:br>
            <a:r>
              <a:rPr lang="en-US" b="1" dirty="0"/>
              <a:t>accelerometer-y</a:t>
            </a:r>
            <a:br>
              <a:rPr lang="en-US" b="1" dirty="0"/>
            </a:br>
            <a:r>
              <a:rPr lang="en-US" b="1" dirty="0" smtClean="0"/>
              <a:t>accelerometer-x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login and Containers for AT&amp;T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43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kern="1200" dirty="0" smtClean="0">
                <a:solidFill>
                  <a:schemeClr val="tx1"/>
                </a:solidFill>
              </a:rPr>
              <a:t>In </a:t>
            </a:r>
            <a:r>
              <a:rPr lang="en-US" kern="1200" dirty="0" err="1" smtClean="0">
                <a:solidFill>
                  <a:schemeClr val="tx1"/>
                </a:solidFill>
              </a:rPr>
              <a:t>mbed</a:t>
            </a:r>
            <a:r>
              <a:rPr lang="en-US" kern="1200" smtClean="0">
                <a:solidFill>
                  <a:schemeClr val="tx1"/>
                </a:solidFill>
              </a:rPr>
              <a:t> Complier </a:t>
            </a:r>
            <a:r>
              <a:rPr lang="en-US" b="1" kern="1200" dirty="0" smtClean="0">
                <a:solidFill>
                  <a:schemeClr val="tx1"/>
                </a:solidFill>
              </a:rPr>
              <a:t>Double </a:t>
            </a:r>
            <a:r>
              <a:rPr lang="en-US" b="1" kern="1200" dirty="0">
                <a:solidFill>
                  <a:schemeClr val="tx1"/>
                </a:solidFill>
              </a:rPr>
              <a:t>Click</a:t>
            </a:r>
            <a:r>
              <a:rPr lang="en-US" kern="1200" dirty="0">
                <a:solidFill>
                  <a:schemeClr val="tx1"/>
                </a:solidFill>
              </a:rPr>
              <a:t> on </a:t>
            </a:r>
            <a:r>
              <a:rPr lang="en-US" b="1" kern="1200" dirty="0" smtClean="0">
                <a:solidFill>
                  <a:schemeClr val="tx1"/>
                </a:solidFill>
              </a:rPr>
              <a:t>mDotEVBM2X</a:t>
            </a:r>
            <a:r>
              <a:rPr lang="en-US" kern="1200" dirty="0" smtClean="0">
                <a:solidFill>
                  <a:schemeClr val="tx1"/>
                </a:solidFill>
              </a:rPr>
              <a:t> and </a:t>
            </a:r>
            <a:r>
              <a:rPr lang="en-US" b="1" kern="1200" dirty="0" smtClean="0">
                <a:solidFill>
                  <a:schemeClr val="tx1"/>
                </a:solidFill>
              </a:rPr>
              <a:t>Open main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kern="1200" dirty="0" smtClean="0">
                <a:solidFill>
                  <a:schemeClr val="tx1"/>
                </a:solidFill>
              </a:rPr>
              <a:t>Modify Line 57</a:t>
            </a:r>
            <a:r>
              <a:rPr lang="en-US" kern="1200" dirty="0">
                <a:solidFill>
                  <a:schemeClr val="tx1"/>
                </a:solidFill>
              </a:rPr>
              <a:t/>
            </a:r>
            <a:br>
              <a:rPr lang="en-US" kern="1200" dirty="0">
                <a:solidFill>
                  <a:schemeClr val="tx1"/>
                </a:solidFill>
              </a:rPr>
            </a:br>
            <a:r>
              <a:rPr lang="en-US" kern="1200" dirty="0" err="1">
                <a:solidFill>
                  <a:schemeClr val="tx1"/>
                </a:solidFill>
              </a:rPr>
              <a:t>f</a:t>
            </a:r>
            <a:r>
              <a:rPr lang="en-US" kern="1200" dirty="0" err="1" smtClean="0">
                <a:solidFill>
                  <a:schemeClr val="tx1"/>
                </a:solidFill>
              </a:rPr>
              <a:t>requency_sub_band</a:t>
            </a:r>
            <a:r>
              <a:rPr lang="en-US" kern="1200" dirty="0" smtClean="0">
                <a:solidFill>
                  <a:schemeClr val="tx1"/>
                </a:solidFill>
              </a:rPr>
              <a:t> </a:t>
            </a:r>
            <a:r>
              <a:rPr lang="en-US" kern="1200" dirty="0">
                <a:solidFill>
                  <a:schemeClr val="tx1"/>
                </a:solidFill>
              </a:rPr>
              <a:t>= </a:t>
            </a:r>
            <a:r>
              <a:rPr lang="en-US" b="1" kern="1200" dirty="0">
                <a:solidFill>
                  <a:schemeClr val="tx1"/>
                </a:solidFill>
              </a:rPr>
              <a:t>3</a:t>
            </a:r>
            <a:r>
              <a:rPr lang="en-US" kern="1200" dirty="0">
                <a:solidFill>
                  <a:schemeClr val="tx1"/>
                </a:solidFill>
              </a:rPr>
              <a:t>;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</a:rPr>
              <a:t>Modify Lines 64 and 65</a:t>
            </a:r>
            <a:br>
              <a:rPr lang="en-US" kern="1200" dirty="0">
                <a:solidFill>
                  <a:schemeClr val="tx1"/>
                </a:solidFill>
              </a:rPr>
            </a:br>
            <a:r>
              <a:rPr lang="en-US" kern="1200" dirty="0" err="1" smtClean="0">
                <a:solidFill>
                  <a:schemeClr val="tx1"/>
                </a:solidFill>
              </a:rPr>
              <a:t>config_network_name</a:t>
            </a:r>
            <a:r>
              <a:rPr lang="en-US" kern="1200" dirty="0" smtClean="0">
                <a:solidFill>
                  <a:schemeClr val="tx1"/>
                </a:solidFill>
              </a:rPr>
              <a:t> </a:t>
            </a:r>
            <a:r>
              <a:rPr lang="en-US" kern="1200" dirty="0">
                <a:solidFill>
                  <a:schemeClr val="tx1"/>
                </a:solidFill>
              </a:rPr>
              <a:t>= "</a:t>
            </a:r>
            <a:r>
              <a:rPr lang="en-US" b="1" kern="1200" dirty="0">
                <a:solidFill>
                  <a:schemeClr val="tx1"/>
                </a:solidFill>
              </a:rPr>
              <a:t>Jaeger123</a:t>
            </a:r>
            <a:r>
              <a:rPr lang="en-US" kern="1200" dirty="0" smtClean="0">
                <a:solidFill>
                  <a:schemeClr val="tx1"/>
                </a:solidFill>
              </a:rPr>
              <a:t>";</a:t>
            </a:r>
            <a:br>
              <a:rPr lang="en-US" kern="1200" dirty="0" smtClean="0">
                <a:solidFill>
                  <a:schemeClr val="tx1"/>
                </a:solidFill>
              </a:rPr>
            </a:br>
            <a:r>
              <a:rPr lang="en-US" kern="1200" dirty="0" err="1" smtClean="0">
                <a:solidFill>
                  <a:schemeClr val="tx1"/>
                </a:solidFill>
              </a:rPr>
              <a:t>config_network_pass</a:t>
            </a:r>
            <a:r>
              <a:rPr lang="en-US" kern="1200" dirty="0" smtClean="0">
                <a:solidFill>
                  <a:schemeClr val="tx1"/>
                </a:solidFill>
              </a:rPr>
              <a:t> </a:t>
            </a:r>
            <a:r>
              <a:rPr lang="en-US" kern="1200" dirty="0">
                <a:solidFill>
                  <a:schemeClr val="tx1"/>
                </a:solidFill>
              </a:rPr>
              <a:t>= "</a:t>
            </a:r>
            <a:r>
              <a:rPr lang="en-US" b="1" kern="1200" dirty="0">
                <a:solidFill>
                  <a:schemeClr val="tx1"/>
                </a:solidFill>
              </a:rPr>
              <a:t>Jaeger123</a:t>
            </a:r>
            <a:r>
              <a:rPr lang="en-US" kern="1200" dirty="0">
                <a:solidFill>
                  <a:schemeClr val="tx1"/>
                </a:solidFill>
              </a:rPr>
              <a:t>";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kern="1200" dirty="0" smtClean="0">
                <a:solidFill>
                  <a:schemeClr val="tx1"/>
                </a:solidFill>
              </a:rPr>
              <a:t> Modify Line 82 and 83 with the correct data from your M2X account</a:t>
            </a:r>
            <a:r>
              <a:rPr lang="en-US" kern="1200" dirty="0">
                <a:solidFill>
                  <a:schemeClr val="tx1"/>
                </a:solidFill>
              </a:rPr>
              <a:t/>
            </a:r>
            <a:br>
              <a:rPr lang="en-US" kern="1200" dirty="0">
                <a:solidFill>
                  <a:schemeClr val="tx1"/>
                </a:solidFill>
              </a:rPr>
            </a:br>
            <a:r>
              <a:rPr lang="en-US" kern="1200" dirty="0" smtClean="0">
                <a:solidFill>
                  <a:schemeClr val="tx1"/>
                </a:solidFill>
              </a:rPr>
              <a:t>m2x_device </a:t>
            </a:r>
            <a:r>
              <a:rPr lang="en-US" kern="1200" dirty="0">
                <a:solidFill>
                  <a:schemeClr val="tx1"/>
                </a:solidFill>
              </a:rPr>
              <a:t>= </a:t>
            </a:r>
            <a:r>
              <a:rPr lang="en-US" b="1" kern="1200" dirty="0" smtClean="0">
                <a:solidFill>
                  <a:schemeClr val="tx1"/>
                </a:solidFill>
              </a:rPr>
              <a:t>“***From your account***";</a:t>
            </a:r>
            <a:r>
              <a:rPr lang="en-US" kern="1200" dirty="0" smtClean="0">
                <a:solidFill>
                  <a:schemeClr val="tx1"/>
                </a:solidFill>
              </a:rPr>
              <a:t/>
            </a:r>
            <a:br>
              <a:rPr lang="en-US" kern="1200" dirty="0" smtClean="0">
                <a:solidFill>
                  <a:schemeClr val="tx1"/>
                </a:solidFill>
              </a:rPr>
            </a:br>
            <a:r>
              <a:rPr lang="en-US" kern="1200" dirty="0" smtClean="0">
                <a:solidFill>
                  <a:schemeClr val="tx1"/>
                </a:solidFill>
              </a:rPr>
              <a:t>m2x_key </a:t>
            </a:r>
            <a:r>
              <a:rPr lang="en-US" kern="1200" dirty="0">
                <a:solidFill>
                  <a:schemeClr val="tx1"/>
                </a:solidFill>
              </a:rPr>
              <a:t>= </a:t>
            </a:r>
            <a:r>
              <a:rPr lang="en-US" b="1" kern="1200" dirty="0" smtClean="0">
                <a:solidFill>
                  <a:schemeClr val="tx1"/>
                </a:solidFill>
              </a:rPr>
              <a:t>“</a:t>
            </a:r>
            <a:r>
              <a:rPr lang="en-US" b="1" kern="1200" dirty="0">
                <a:solidFill>
                  <a:schemeClr val="tx1"/>
                </a:solidFill>
              </a:rPr>
              <a:t>***From your account***</a:t>
            </a:r>
            <a:r>
              <a:rPr lang="en-US" b="1" kern="1200" dirty="0" smtClean="0">
                <a:solidFill>
                  <a:schemeClr val="tx1"/>
                </a:solidFill>
              </a:rPr>
              <a:t>";</a:t>
            </a:r>
            <a:endParaRPr lang="en-US" b="1" kern="12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kern="1200" dirty="0" smtClean="0">
                <a:solidFill>
                  <a:schemeClr val="tx1"/>
                </a:solidFill>
              </a:rPr>
              <a:t>Compile, Download, Run the code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kern="1200" dirty="0" smtClean="0">
                <a:solidFill>
                  <a:schemeClr val="tx1"/>
                </a:solidFill>
              </a:rPr>
              <a:t> Verify your device is changing the graphs on M2X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login and Containers for AT&amp;T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47D-24BF-494D-9D0D-2BC61D74EA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and Confidential. © 2014 Multi-Tech Systems, Inc.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981200"/>
          </a:xfrm>
        </p:spPr>
        <p:txBody>
          <a:bodyPr/>
          <a:lstStyle/>
          <a:p>
            <a:pPr marL="36576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LAB Review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Where to find/Is it repeatable/What do you need?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085971"/>
              </p:ext>
            </p:extLst>
          </p:nvPr>
        </p:nvGraphicFramePr>
        <p:xfrm>
          <a:off x="1907166" y="514355"/>
          <a:ext cx="6398630" cy="4343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36"/>
                <a:gridCol w="434024"/>
                <a:gridCol w="453459"/>
                <a:gridCol w="537673"/>
                <a:gridCol w="537673"/>
                <a:gridCol w="537673"/>
                <a:gridCol w="537673"/>
                <a:gridCol w="706100"/>
                <a:gridCol w="537673"/>
                <a:gridCol w="537673"/>
                <a:gridCol w="706100"/>
                <a:gridCol w="537673"/>
              </a:tblGrid>
              <a:tr h="170222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MTDOT pin function mapping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82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Doc Rev 0.1  tab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</a:rPr>
                        <a:t>5/8/2015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</a:tr>
              <a:tr h="219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mDOT Pin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5V tolerant (1,2)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GPIO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 SWD Interface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SPI Interface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I2C Interface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USARTs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Timer functions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RTC Functions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USB Interface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Event Trigger output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ADC Channels (3)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</a:tr>
              <a:tr h="329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USART2_TX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TIM2_CH3,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TIM5_CH3,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TIM9_CH1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329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USART2_RX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TIM2_CH4,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TIM5_CH4,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TIM9_CH2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219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SPI1_MISO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TIM1_BKIN,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TIM3_CH1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219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I2C3_SCL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MCO_1,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TIM1_CH1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USB_FS_SOF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219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PC9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I2C3_SDA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MCO_2,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TIM3_CH4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USART6_RX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TIM1_ETR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USB_FS_DP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USART6_TX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TIM1_CH4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USB_FS_DM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219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SPI1_MOSI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TIM1_CH1N,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TIM3_CH2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219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PA0-WKUP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USART2_CTS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TIM2_CH1/TIM2_ET,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TIM5_CH1,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329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PC13-ANTI_TAMP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RTC_AMP1,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RTC_OUT,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RTC_TS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b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PC1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219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USART2_RTS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TIM2_CH2,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TIM5_CH2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SPI1_NSS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USART2_CK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SPI1_SCK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TIM2_CH1/TIM2_ET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219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PB0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TIM1_CH2N,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TIM3_CH3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219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PB1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TIM1_CH3N,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TIM3_CH4,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ADC1_9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PA14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SWCLK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PA13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SWDIO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PB3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SWO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SPI1_SCK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USART1_RX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TIM2_CH2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USART1_RX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TIM1_CH3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USB_FS_ID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  <a:tr h="109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I2C3_SMBA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USART1_TX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TIM1_CH2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USB_FS_VBUS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EVENTOUT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35" marR="4335" marT="43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0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Setup/Downloads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Serial program</a:t>
            </a:r>
          </a:p>
          <a:p>
            <a:pPr lvl="1"/>
            <a:r>
              <a:rPr lang="en-US" sz="2800" dirty="0" err="1" smtClean="0">
                <a:solidFill>
                  <a:schemeClr val="tx1"/>
                </a:solidFill>
              </a:rPr>
              <a:t>mbed</a:t>
            </a:r>
            <a:r>
              <a:rPr lang="en-US" sz="2800" dirty="0" smtClean="0">
                <a:solidFill>
                  <a:schemeClr val="tx1"/>
                </a:solidFill>
              </a:rPr>
              <a:t> account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</a:t>
            </a:r>
            <a:r>
              <a:rPr lang="en-US" sz="2800" dirty="0" smtClean="0">
                <a:solidFill>
                  <a:schemeClr val="tx1"/>
                </a:solidFill>
              </a:rPr>
              <a:t>river from ST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Software downloads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/>
          <a:lstStyle/>
          <a:p>
            <a:r>
              <a:rPr lang="en-US" dirty="0" smtClean="0"/>
              <a:t>Lab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65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you prefer Putty or another USB to serial solution please use it.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Install </a:t>
            </a:r>
            <a:r>
              <a:rPr lang="en-US" dirty="0" err="1" smtClean="0">
                <a:solidFill>
                  <a:schemeClr val="tx1"/>
                </a:solidFill>
              </a:rPr>
              <a:t>TeraTerm</a:t>
            </a:r>
            <a:r>
              <a:rPr lang="en-US" dirty="0" smtClean="0">
                <a:solidFill>
                  <a:schemeClr val="tx1"/>
                </a:solidFill>
              </a:rPr>
              <a:t> or similar Serial program.</a:t>
            </a:r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ttssh2.sourceforge.jp/index.html.en</a:t>
            </a:r>
            <a:endParaRPr lang="en-US" u="sng" dirty="0" smtClean="0"/>
          </a:p>
          <a:p>
            <a:r>
              <a:rPr lang="en-US" u="sng" dirty="0" smtClean="0">
                <a:solidFill>
                  <a:schemeClr val="tx1"/>
                </a:solidFill>
              </a:rPr>
              <a:t>Click on the “download page”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Run “teraterm-4.87.exe”</a:t>
            </a:r>
            <a:r>
              <a:rPr lang="en-US" dirty="0" smtClean="0">
                <a:solidFill>
                  <a:schemeClr val="tx1"/>
                </a:solidFill>
              </a:rPr>
              <a:t>  accept the defaults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/>
          <a:lstStyle/>
          <a:p>
            <a:r>
              <a:rPr lang="en-US" dirty="0" smtClean="0"/>
              <a:t>Serial Port Install Software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29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On 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://developer.mbed.org/platforms/MTS-mDot-F411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Slide down the page till “</a:t>
            </a:r>
            <a:r>
              <a:rPr lang="en-US" b="1" dirty="0" smtClean="0">
                <a:solidFill>
                  <a:schemeClr val="tx1"/>
                </a:solidFill>
              </a:rPr>
              <a:t>PC Configuration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</a:t>
            </a:r>
            <a:r>
              <a:rPr lang="en-US" dirty="0" smtClean="0">
                <a:solidFill>
                  <a:schemeClr val="tx1"/>
                </a:solidFill>
              </a:rPr>
              <a:t> on “</a:t>
            </a:r>
            <a:r>
              <a:rPr lang="en-US" b="1" dirty="0" smtClean="0">
                <a:solidFill>
                  <a:schemeClr val="tx1"/>
                </a:solidFill>
              </a:rPr>
              <a:t>ST Link Driver</a:t>
            </a:r>
            <a:r>
              <a:rPr lang="en-US" dirty="0" smtClean="0">
                <a:solidFill>
                  <a:schemeClr val="tx1"/>
                </a:solidFill>
              </a:rPr>
              <a:t>” or use the below link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developer.mbed.org/teams/st/wiki/ST-Link-Driver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“ST Link Driver” is now open.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Download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Download </a:t>
            </a:r>
            <a:r>
              <a:rPr lang="en-US" b="1" dirty="0" smtClean="0">
                <a:solidFill>
                  <a:schemeClr val="tx1"/>
                </a:solidFill>
              </a:rPr>
              <a:t>ST-Link/V2 driver</a:t>
            </a:r>
            <a:r>
              <a:rPr lang="en-US" dirty="0">
                <a:solidFill>
                  <a:schemeClr val="tx1"/>
                </a:solidFill>
              </a:rPr>
              <a:t>”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Extract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zip</a:t>
            </a:r>
            <a:r>
              <a:rPr lang="en-US" dirty="0">
                <a:solidFill>
                  <a:schemeClr val="tx1"/>
                </a:solidFill>
              </a:rPr>
              <a:t> file to a known location.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Depending on your machine, </a:t>
            </a:r>
            <a:r>
              <a:rPr lang="en-US" b="1" dirty="0">
                <a:solidFill>
                  <a:schemeClr val="tx1"/>
                </a:solidFill>
              </a:rPr>
              <a:t>Run </a:t>
            </a:r>
            <a:r>
              <a:rPr lang="en-US" dirty="0">
                <a:solidFill>
                  <a:schemeClr val="tx1"/>
                </a:solidFill>
              </a:rPr>
              <a:t>either </a:t>
            </a:r>
            <a:r>
              <a:rPr lang="en-US" b="1" dirty="0">
                <a:solidFill>
                  <a:schemeClr val="tx1"/>
                </a:solidFill>
              </a:rPr>
              <a:t>dpinst_amd64.exe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(for 64 bit system) or </a:t>
            </a:r>
            <a:r>
              <a:rPr lang="en-US" b="1" dirty="0" smtClean="0">
                <a:solidFill>
                  <a:schemeClr val="tx1"/>
                </a:solidFill>
              </a:rPr>
              <a:t>dpinst_x86.exe</a:t>
            </a:r>
            <a:r>
              <a:rPr lang="en-US" dirty="0" smtClean="0">
                <a:solidFill>
                  <a:schemeClr val="tx1"/>
                </a:solidFill>
              </a:rPr>
              <a:t> (f</a:t>
            </a:r>
            <a:r>
              <a:rPr lang="en-US" sz="1600" dirty="0" smtClean="0">
                <a:solidFill>
                  <a:schemeClr val="tx1"/>
                </a:solidFill>
              </a:rPr>
              <a:t>or 32 bit).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(As a reference: Window Button, Control Panel, System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Windows Driver </a:t>
            </a:r>
            <a:r>
              <a:rPr lang="en-US" dirty="0"/>
              <a:t>update </a:t>
            </a:r>
          </a:p>
        </p:txBody>
      </p:sp>
    </p:spTree>
    <p:extLst>
      <p:ext uri="{BB962C8B-B14F-4D97-AF65-F5344CB8AC3E}">
        <p14:creationId xmlns:p14="http://schemas.microsoft.com/office/powerpoint/2010/main" val="2688518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Mac and Linux Steps: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Follow the on line </a:t>
            </a:r>
            <a:r>
              <a:rPr lang="en-US" dirty="0" err="1" smtClean="0">
                <a:solidFill>
                  <a:schemeClr val="tx1"/>
                </a:solidFill>
              </a:rPr>
              <a:t>instrutions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https://developer.mbed.org/platforms/MTS-mDot-F411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Mac/Linux Serial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91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Setup </a:t>
            </a:r>
            <a:r>
              <a:rPr lang="en-US" dirty="0" err="1" smtClean="0"/>
              <a:t>mbed</a:t>
            </a:r>
            <a:r>
              <a:rPr lang="en-US" dirty="0" smtClean="0"/>
              <a:t> Account and Add 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6350"/>
            <a:ext cx="8458200" cy="34290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Go to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developer.mbed.org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Sign-up </a:t>
            </a:r>
            <a:r>
              <a:rPr lang="en-US" dirty="0">
                <a:solidFill>
                  <a:schemeClr val="tx1"/>
                </a:solidFill>
              </a:rPr>
              <a:t>and/or </a:t>
            </a:r>
            <a:r>
              <a:rPr lang="en-US" b="1" dirty="0">
                <a:solidFill>
                  <a:schemeClr val="tx1"/>
                </a:solidFill>
              </a:rPr>
              <a:t>log-in</a:t>
            </a:r>
            <a:r>
              <a:rPr lang="en-US" dirty="0">
                <a:solidFill>
                  <a:schemeClr val="tx1"/>
                </a:solidFill>
              </a:rPr>
              <a:t>   (no instructions provided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Add a Platform to </a:t>
            </a:r>
            <a:r>
              <a:rPr lang="en-US" dirty="0" err="1" smtClean="0">
                <a:solidFill>
                  <a:schemeClr val="tx1"/>
                </a:solidFill>
              </a:rPr>
              <a:t>mbed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(From www.mbed.org)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Click</a:t>
            </a:r>
            <a:r>
              <a:rPr lang="en-US" dirty="0" smtClean="0">
                <a:solidFill>
                  <a:schemeClr val="tx1"/>
                </a:solidFill>
              </a:rPr>
              <a:t> on </a:t>
            </a:r>
            <a:r>
              <a:rPr lang="en-US" b="1" dirty="0" smtClean="0">
                <a:solidFill>
                  <a:schemeClr val="tx1"/>
                </a:solidFill>
              </a:rPr>
              <a:t>Developer</a:t>
            </a:r>
            <a:r>
              <a:rPr lang="en-US" dirty="0" smtClean="0">
                <a:solidFill>
                  <a:schemeClr val="tx1"/>
                </a:solidFill>
              </a:rPr>
              <a:t>(top), </a:t>
            </a:r>
            <a:r>
              <a:rPr lang="en-US" b="1" dirty="0" smtClean="0">
                <a:solidFill>
                  <a:schemeClr val="tx1"/>
                </a:solidFill>
              </a:rPr>
              <a:t>Platforms</a:t>
            </a:r>
            <a:r>
              <a:rPr lang="en-US" dirty="0" smtClean="0">
                <a:solidFill>
                  <a:schemeClr val="tx1"/>
                </a:solidFill>
              </a:rPr>
              <a:t>(top), </a:t>
            </a:r>
            <a:r>
              <a:rPr lang="en-US" b="1" dirty="0" smtClean="0">
                <a:solidFill>
                  <a:schemeClr val="tx1"/>
                </a:solidFill>
              </a:rPr>
              <a:t>MultiTech</a:t>
            </a:r>
            <a:r>
              <a:rPr lang="en-US" dirty="0" smtClean="0">
                <a:solidFill>
                  <a:schemeClr val="tx1"/>
                </a:solidFill>
              </a:rPr>
              <a:t>(Right side), </a:t>
            </a:r>
            <a:r>
              <a:rPr lang="en-US" b="1" dirty="0" smtClean="0">
                <a:solidFill>
                  <a:schemeClr val="tx1"/>
                </a:solidFill>
              </a:rPr>
              <a:t>Click</a:t>
            </a:r>
            <a:r>
              <a:rPr lang="en-US" dirty="0" smtClean="0">
                <a:solidFill>
                  <a:schemeClr val="tx1"/>
                </a:solidFill>
              </a:rPr>
              <a:t> on </a:t>
            </a:r>
            <a:r>
              <a:rPr lang="en-US" b="1" dirty="0" smtClean="0">
                <a:solidFill>
                  <a:schemeClr val="tx1"/>
                </a:solidFill>
              </a:rPr>
              <a:t>MultiTech </a:t>
            </a:r>
            <a:r>
              <a:rPr lang="en-US" b="1" dirty="0" err="1" smtClean="0">
                <a:solidFill>
                  <a:schemeClr val="tx1"/>
                </a:solidFill>
              </a:rPr>
              <a:t>mDot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Go to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u="sng" dirty="0">
                <a:solidFill>
                  <a:schemeClr val="tx1"/>
                </a:solidFill>
                <a:hlinkClick r:id="rId4"/>
              </a:rPr>
              <a:t>https://developer.mbed.org/platforms/MTS-mDot-F411/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</a:t>
            </a:r>
            <a:r>
              <a:rPr lang="en-US" dirty="0" smtClean="0">
                <a:solidFill>
                  <a:schemeClr val="tx1"/>
                </a:solidFill>
              </a:rPr>
              <a:t> on the blue box “</a:t>
            </a:r>
            <a:r>
              <a:rPr lang="en-US" b="1" dirty="0" smtClean="0">
                <a:solidFill>
                  <a:schemeClr val="tx1"/>
                </a:solidFill>
              </a:rPr>
              <a:t>Add to your </a:t>
            </a:r>
            <a:r>
              <a:rPr lang="en-US" b="1" dirty="0" err="1" smtClean="0">
                <a:solidFill>
                  <a:schemeClr val="tx1"/>
                </a:solidFill>
              </a:rPr>
              <a:t>mbed</a:t>
            </a:r>
            <a:r>
              <a:rPr lang="en-US" b="1" dirty="0" smtClean="0">
                <a:solidFill>
                  <a:schemeClr val="tx1"/>
                </a:solidFill>
              </a:rPr>
              <a:t> Compiler</a:t>
            </a:r>
            <a:r>
              <a:rPr lang="en-US" dirty="0" smtClean="0">
                <a:solidFill>
                  <a:schemeClr val="tx1"/>
                </a:solidFill>
              </a:rPr>
              <a:t>” (right side)</a:t>
            </a:r>
          </a:p>
        </p:txBody>
      </p:sp>
    </p:spTree>
    <p:extLst>
      <p:ext uri="{BB962C8B-B14F-4D97-AF65-F5344CB8AC3E}">
        <p14:creationId xmlns:p14="http://schemas.microsoft.com/office/powerpoint/2010/main" val="866939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381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Technique to add a 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6350"/>
            <a:ext cx="8458200" cy="34290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In a Browser go to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www.mbed.org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</a:t>
            </a:r>
            <a:r>
              <a:rPr lang="en-US" dirty="0" smtClean="0">
                <a:solidFill>
                  <a:schemeClr val="tx1"/>
                </a:solidFill>
              </a:rPr>
              <a:t> on “</a:t>
            </a:r>
            <a:r>
              <a:rPr lang="en-US" b="1" dirty="0" smtClean="0">
                <a:solidFill>
                  <a:schemeClr val="tx1"/>
                </a:solidFill>
              </a:rPr>
              <a:t>Developer Site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Select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 smtClean="0">
                <a:solidFill>
                  <a:schemeClr val="tx1"/>
                </a:solidFill>
              </a:rPr>
              <a:t>Compiler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</a:t>
            </a:r>
            <a:r>
              <a:rPr lang="en-US" dirty="0" smtClean="0">
                <a:solidFill>
                  <a:schemeClr val="tx1"/>
                </a:solidFill>
              </a:rPr>
              <a:t> 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(top right) “</a:t>
            </a:r>
            <a:r>
              <a:rPr lang="en-US" b="1" dirty="0">
                <a:solidFill>
                  <a:schemeClr val="tx1"/>
                </a:solidFill>
              </a:rPr>
              <a:t>No </a:t>
            </a:r>
            <a:r>
              <a:rPr lang="en-US" b="1" dirty="0" smtClean="0">
                <a:solidFill>
                  <a:schemeClr val="tx1"/>
                </a:solidFill>
              </a:rPr>
              <a:t>Selected</a:t>
            </a:r>
            <a:r>
              <a:rPr lang="en-US" dirty="0">
                <a:solidFill>
                  <a:schemeClr val="tx1"/>
                </a:solidFill>
              </a:rPr>
              <a:t>” or </a:t>
            </a:r>
            <a:r>
              <a:rPr lang="en-US" b="1" dirty="0" smtClean="0">
                <a:solidFill>
                  <a:schemeClr val="tx1"/>
                </a:solidFill>
              </a:rPr>
              <a:t>“Platform </a:t>
            </a:r>
            <a:r>
              <a:rPr lang="en-US" b="1" dirty="0">
                <a:solidFill>
                  <a:schemeClr val="tx1"/>
                </a:solidFill>
              </a:rPr>
              <a:t>you already have </a:t>
            </a:r>
            <a:r>
              <a:rPr lang="en-US" b="1" dirty="0" smtClean="0">
                <a:solidFill>
                  <a:schemeClr val="tx1"/>
                </a:solidFill>
              </a:rPr>
              <a:t>setup”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b="1" dirty="0" smtClean="0">
                <a:solidFill>
                  <a:schemeClr val="tx1"/>
                </a:solidFill>
              </a:rPr>
              <a:t>MultiTech </a:t>
            </a:r>
            <a:r>
              <a:rPr lang="en-US" b="1" dirty="0" err="1" smtClean="0">
                <a:solidFill>
                  <a:schemeClr val="tx1"/>
                </a:solidFill>
              </a:rPr>
              <a:t>mDot</a:t>
            </a:r>
            <a:r>
              <a:rPr lang="en-US" dirty="0" smtClean="0">
                <a:solidFill>
                  <a:schemeClr val="tx1"/>
                </a:solidFill>
              </a:rPr>
              <a:t>”(bottom)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b="1" dirty="0" smtClean="0">
                <a:solidFill>
                  <a:schemeClr val="tx1"/>
                </a:solidFill>
              </a:rPr>
              <a:t> “Select Platform</a:t>
            </a:r>
            <a:r>
              <a:rPr lang="en-US" dirty="0" smtClean="0">
                <a:solidFill>
                  <a:schemeClr val="tx1"/>
                </a:solidFill>
              </a:rPr>
              <a:t>” (top corner)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Bonus:  you may add an additional platforms by clicking on </a:t>
            </a:r>
            <a:r>
              <a:rPr lang="en-US" b="1" dirty="0" smtClean="0">
                <a:solidFill>
                  <a:schemeClr val="tx1"/>
                </a:solidFill>
              </a:rPr>
              <a:t>“Add Platform”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5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branded_PPT_Template_9-9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25253</TotalTime>
  <Words>1972</Words>
  <Application>Microsoft Office PowerPoint</Application>
  <PresentationFormat>On-screen Show (16:9)</PresentationFormat>
  <Paragraphs>618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Rebranded_PPT_Template_9-9-2014</vt:lpstr>
      <vt:lpstr>LAB Overview  mbed Instructions for MultiTech mDot Semtech/ARM/MultiTech/Att/Semtech /AT&amp;T M2X</vt:lpstr>
      <vt:lpstr>Lab Overview</vt:lpstr>
      <vt:lpstr>LAB 1 mbed Setup Instructions</vt:lpstr>
      <vt:lpstr>Lab Overview</vt:lpstr>
      <vt:lpstr>Serial Port Install Software </vt:lpstr>
      <vt:lpstr>Windows Driver update </vt:lpstr>
      <vt:lpstr>Mac/Linux Serial Port</vt:lpstr>
      <vt:lpstr>Setup mbed Account and Add Platform</vt:lpstr>
      <vt:lpstr>Alternative Technique to add a Platform</vt:lpstr>
      <vt:lpstr>Processor Firmware Update  (Missing Homework)</vt:lpstr>
      <vt:lpstr>Programs to download</vt:lpstr>
      <vt:lpstr>Programs not sent in Homework</vt:lpstr>
      <vt:lpstr>LAB 2 Getting Started mDot.box / Sensor/ Conduit Gateway</vt:lpstr>
      <vt:lpstr>Lab Overview</vt:lpstr>
      <vt:lpstr>PowerPoint Presentation</vt:lpstr>
      <vt:lpstr>Features and Descriptions</vt:lpstr>
      <vt:lpstr>Sensors</vt:lpstr>
      <vt:lpstr>Optional 12 pin header</vt:lpstr>
      <vt:lpstr>mDot-EVB Block Diagram</vt:lpstr>
      <vt:lpstr>Power</vt:lpstr>
      <vt:lpstr>Hello World </vt:lpstr>
      <vt:lpstr>Modify Hello World </vt:lpstr>
      <vt:lpstr>Reference Only: Get the Modem on the LoRa Network</vt:lpstr>
      <vt:lpstr>Reference Only: AT Commands to a Gateway</vt:lpstr>
      <vt:lpstr>Reference Only: AT Commands</vt:lpstr>
      <vt:lpstr>Reference Only: AT Commands</vt:lpstr>
      <vt:lpstr>Why did I spend all that time with  AT Commands?</vt:lpstr>
      <vt:lpstr>LAB 3  Back to Normal</vt:lpstr>
      <vt:lpstr>Get the system back in working order</vt:lpstr>
      <vt:lpstr>Get the system back in working order</vt:lpstr>
      <vt:lpstr>LAB 4  Public Network Access Attaching to Senet</vt:lpstr>
      <vt:lpstr>LAB 4: Senet Public Gateway</vt:lpstr>
      <vt:lpstr>LAB 5 Getting to a Cloud via Private Network mDot.box/ Sensor/ Conduit/ M2X AT&amp;T</vt:lpstr>
      <vt:lpstr>Create a login and Containers for AT&amp;T</vt:lpstr>
      <vt:lpstr>Create a login and Containers for AT&amp;T</vt:lpstr>
      <vt:lpstr>LAB Review  Where to find/Is it repeatable/What do you need?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Berglund</dc:creator>
  <cp:lastModifiedBy>Brian Dunn</cp:lastModifiedBy>
  <cp:revision>645</cp:revision>
  <cp:lastPrinted>2015-06-12T15:38:30Z</cp:lastPrinted>
  <dcterms:created xsi:type="dcterms:W3CDTF">2014-09-16T14:33:45Z</dcterms:created>
  <dcterms:modified xsi:type="dcterms:W3CDTF">2015-07-23T14:23:10Z</dcterms:modified>
</cp:coreProperties>
</file>